
<file path=[Content_Types].xml><?xml version="1.0" encoding="utf-8"?>
<Types xmlns="http://schemas.openxmlformats.org/package/2006/content-types">
  <Default Extension="glb" ContentType="model/gltf.binary"/>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2.xml" ContentType="application/vnd.openxmlformats-officedocument.presentationml.tags+xml"/>
  <Override PartName="/ppt/notesSlides/notesSlide13.xml" ContentType="application/vnd.openxmlformats-officedocument.presentationml.notesSlide+xml"/>
  <Override PartName="/ppt/comments/modernComment_2FC_34B8C164.xml" ContentType="application/vnd.ms-powerpoint.comments+xml"/>
  <Override PartName="/ppt/tags/tag13.xml" ContentType="application/vnd.openxmlformats-officedocument.presentationml.tags+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81"/>
  </p:notesMasterIdLst>
  <p:sldIdLst>
    <p:sldId id="258" r:id="rId5"/>
    <p:sldId id="703" r:id="rId6"/>
    <p:sldId id="736" r:id="rId7"/>
    <p:sldId id="706" r:id="rId8"/>
    <p:sldId id="737" r:id="rId9"/>
    <p:sldId id="708" r:id="rId10"/>
    <p:sldId id="765" r:id="rId11"/>
    <p:sldId id="709" r:id="rId12"/>
    <p:sldId id="710" r:id="rId13"/>
    <p:sldId id="732" r:id="rId14"/>
    <p:sldId id="738" r:id="rId15"/>
    <p:sldId id="739" r:id="rId16"/>
    <p:sldId id="731" r:id="rId17"/>
    <p:sldId id="290" r:id="rId18"/>
    <p:sldId id="303" r:id="rId19"/>
    <p:sldId id="287" r:id="rId20"/>
    <p:sldId id="748" r:id="rId21"/>
    <p:sldId id="304" r:id="rId22"/>
    <p:sldId id="740" r:id="rId23"/>
    <p:sldId id="711" r:id="rId24"/>
    <p:sldId id="749" r:id="rId25"/>
    <p:sldId id="747" r:id="rId26"/>
    <p:sldId id="766" r:id="rId27"/>
    <p:sldId id="713" r:id="rId28"/>
    <p:sldId id="712" r:id="rId29"/>
    <p:sldId id="750" r:id="rId30"/>
    <p:sldId id="751" r:id="rId31"/>
    <p:sldId id="717" r:id="rId32"/>
    <p:sldId id="716" r:id="rId33"/>
    <p:sldId id="280" r:id="rId34"/>
    <p:sldId id="719" r:id="rId35"/>
    <p:sldId id="261" r:id="rId36"/>
    <p:sldId id="734" r:id="rId37"/>
    <p:sldId id="752" r:id="rId38"/>
    <p:sldId id="721" r:id="rId39"/>
    <p:sldId id="754" r:id="rId40"/>
    <p:sldId id="755" r:id="rId41"/>
    <p:sldId id="264" r:id="rId42"/>
    <p:sldId id="265" r:id="rId43"/>
    <p:sldId id="723" r:id="rId44"/>
    <p:sldId id="266" r:id="rId45"/>
    <p:sldId id="267" r:id="rId46"/>
    <p:sldId id="374" r:id="rId47"/>
    <p:sldId id="724" r:id="rId48"/>
    <p:sldId id="725" r:id="rId49"/>
    <p:sldId id="756" r:id="rId50"/>
    <p:sldId id="268" r:id="rId51"/>
    <p:sldId id="757" r:id="rId52"/>
    <p:sldId id="271" r:id="rId53"/>
    <p:sldId id="305" r:id="rId54"/>
    <p:sldId id="308" r:id="rId55"/>
    <p:sldId id="730" r:id="rId56"/>
    <p:sldId id="729" r:id="rId57"/>
    <p:sldId id="306" r:id="rId58"/>
    <p:sldId id="274" r:id="rId59"/>
    <p:sldId id="758" r:id="rId60"/>
    <p:sldId id="288" r:id="rId61"/>
    <p:sldId id="310" r:id="rId62"/>
    <p:sldId id="278" r:id="rId63"/>
    <p:sldId id="759" r:id="rId64"/>
    <p:sldId id="760" r:id="rId65"/>
    <p:sldId id="764" r:id="rId66"/>
    <p:sldId id="311" r:id="rId67"/>
    <p:sldId id="291" r:id="rId68"/>
    <p:sldId id="761" r:id="rId69"/>
    <p:sldId id="753" r:id="rId70"/>
    <p:sldId id="312" r:id="rId71"/>
    <p:sldId id="762" r:id="rId72"/>
    <p:sldId id="295" r:id="rId73"/>
    <p:sldId id="296" r:id="rId74"/>
    <p:sldId id="763" r:id="rId75"/>
    <p:sldId id="313" r:id="rId76"/>
    <p:sldId id="733" r:id="rId77"/>
    <p:sldId id="285" r:id="rId78"/>
    <p:sldId id="286" r:id="rId79"/>
    <p:sldId id="257" r:id="rId8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BDAF287-7240-2A7C-FCD1-091BE0C96901}" name="Werner-Dempsey, Anne M" initials="WA" userId="S::ap8309ag@minnstate.edu::86cc4cb2-14f3-4a44-b327-1d8f690700d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137517-C52D-02D9-5432-81C2785B97DE}" v="10" dt="2025-07-08T20:34:46.2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theme" Target="theme/theme1.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notesMaster" Target="notesMasters/notesMaster1.xml"/><Relationship Id="rId86"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microsoft.com/office/2018/10/relationships/authors" Target="authors.xml"/><Relationship Id="rId61" Type="http://schemas.openxmlformats.org/officeDocument/2006/relationships/slide" Target="slides/slide57.xml"/><Relationship Id="rId82" Type="http://schemas.openxmlformats.org/officeDocument/2006/relationships/presProps" Target="presProps.xml"/></Relationships>
</file>

<file path=ppt/comments/modernComment_2FC_34B8C164.xml><?xml version="1.0" encoding="utf-8"?>
<p188:cmLst xmlns:a="http://schemas.openxmlformats.org/drawingml/2006/main" xmlns:r="http://schemas.openxmlformats.org/officeDocument/2006/relationships" xmlns:p188="http://schemas.microsoft.com/office/powerpoint/2018/8/main">
  <p188:cm id="{6CD90625-2EAA-4AD5-A213-368797C9F329}" authorId="{5BDAF287-7240-2A7C-FCD1-091BE0C96901}" created="2024-12-01T01:44:19.739">
    <pc:sldMkLst xmlns:pc="http://schemas.microsoft.com/office/powerpoint/2013/main/command">
      <pc:docMk/>
      <pc:sldMk cId="884523364" sldId="764"/>
    </pc:sldMkLst>
    <p188:txBody>
      <a:bodyPr/>
      <a:lstStyle/>
      <a:p>
        <a:r>
          <a:rPr lang="en-US"/>
          <a:t>I added this slide because malpractice was not in the slide show but is in the competency and the main document here. 
Change the photo if you have a better one. </a:t>
        </a:r>
      </a:p>
    </p188:txBody>
  </p188:cm>
</p188:cmLst>
</file>

<file path=ppt/diagrams/_rels/data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4" Type="http://schemas.openxmlformats.org/officeDocument/2006/relationships/image" Target="../media/image15.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4" Type="http://schemas.openxmlformats.org/officeDocument/2006/relationships/image" Target="../media/image15.svg"/></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5EDE8E-6441-48B7-AE1A-206DD8BF6265}" type="doc">
      <dgm:prSet loTypeId="urn:microsoft.com/office/officeart/2018/2/layout/IconVerticalSolidList" loCatId="icon" qsTypeId="urn:microsoft.com/office/officeart/2005/8/quickstyle/simple1" qsCatId="simple" csTypeId="urn:microsoft.com/office/officeart/2005/8/colors/accent3_2" csCatId="accent3" phldr="1"/>
      <dgm:spPr/>
      <dgm:t>
        <a:bodyPr/>
        <a:lstStyle/>
        <a:p>
          <a:endParaRPr lang="en-US"/>
        </a:p>
      </dgm:t>
    </dgm:pt>
    <dgm:pt modelId="{48D3B764-EC08-47BC-8F5A-D7B9584C6200}">
      <dgm:prSet/>
      <dgm:spPr/>
      <dgm:t>
        <a:bodyPr/>
        <a:lstStyle/>
        <a:p>
          <a:r>
            <a:rPr lang="en-US" baseline="0"/>
            <a:t>Healthcare facilities operate under federal, state, and local laws</a:t>
          </a:r>
          <a:endParaRPr lang="en-US"/>
        </a:p>
      </dgm:t>
    </dgm:pt>
    <dgm:pt modelId="{DC96A5FD-6D1D-422A-863B-1E9265215C80}" type="parTrans" cxnId="{EA1A6780-379D-4382-86CC-89DD454D2922}">
      <dgm:prSet/>
      <dgm:spPr/>
      <dgm:t>
        <a:bodyPr/>
        <a:lstStyle/>
        <a:p>
          <a:endParaRPr lang="en-US"/>
        </a:p>
      </dgm:t>
    </dgm:pt>
    <dgm:pt modelId="{AB63E4F6-4A00-4877-B071-B56BBC9300E1}" type="sibTrans" cxnId="{EA1A6780-379D-4382-86CC-89DD454D2922}">
      <dgm:prSet/>
      <dgm:spPr/>
      <dgm:t>
        <a:bodyPr/>
        <a:lstStyle/>
        <a:p>
          <a:endParaRPr lang="en-US"/>
        </a:p>
      </dgm:t>
    </dgm:pt>
    <dgm:pt modelId="{457FF02A-8BAC-49C4-8FE7-71332A625584}">
      <dgm:prSet/>
      <dgm:spPr/>
      <dgm:t>
        <a:bodyPr/>
        <a:lstStyle/>
        <a:p>
          <a:r>
            <a:rPr lang="en-US" baseline="0"/>
            <a:t>All healthcare workers must function within these laws </a:t>
          </a:r>
          <a:endParaRPr lang="en-US"/>
        </a:p>
      </dgm:t>
    </dgm:pt>
    <dgm:pt modelId="{75E16D77-3382-4C9D-992C-8155EF85ABE5}" type="parTrans" cxnId="{0CD5D204-CA11-441C-BD1B-1E8BD7E46024}">
      <dgm:prSet/>
      <dgm:spPr/>
      <dgm:t>
        <a:bodyPr/>
        <a:lstStyle/>
        <a:p>
          <a:endParaRPr lang="en-US"/>
        </a:p>
      </dgm:t>
    </dgm:pt>
    <dgm:pt modelId="{81EC3570-FF54-4DB5-B1EB-4F535B353D33}" type="sibTrans" cxnId="{0CD5D204-CA11-441C-BD1B-1E8BD7E46024}">
      <dgm:prSet/>
      <dgm:spPr/>
      <dgm:t>
        <a:bodyPr/>
        <a:lstStyle/>
        <a:p>
          <a:endParaRPr lang="en-US"/>
        </a:p>
      </dgm:t>
    </dgm:pt>
    <dgm:pt modelId="{79A58E57-2C3B-4536-8693-456E529B5B8F}" type="pres">
      <dgm:prSet presAssocID="{E05EDE8E-6441-48B7-AE1A-206DD8BF6265}" presName="root" presStyleCnt="0">
        <dgm:presLayoutVars>
          <dgm:dir/>
          <dgm:resizeHandles val="exact"/>
        </dgm:presLayoutVars>
      </dgm:prSet>
      <dgm:spPr/>
    </dgm:pt>
    <dgm:pt modelId="{AF580E01-F26F-4D07-9A40-F2A370C5D0AD}" type="pres">
      <dgm:prSet presAssocID="{48D3B764-EC08-47BC-8F5A-D7B9584C6200}" presName="compNode" presStyleCnt="0"/>
      <dgm:spPr/>
    </dgm:pt>
    <dgm:pt modelId="{9B27BE28-67B8-4BC4-A008-3F6506A4E267}" type="pres">
      <dgm:prSet presAssocID="{48D3B764-EC08-47BC-8F5A-D7B9584C6200}" presName="bgRect" presStyleLbl="bgShp" presStyleIdx="0" presStyleCnt="2"/>
      <dgm:spPr/>
    </dgm:pt>
    <dgm:pt modelId="{840714FB-C8EB-4BCF-8A27-FC6F13F6581F}" type="pres">
      <dgm:prSet presAssocID="{48D3B764-EC08-47BC-8F5A-D7B9584C6200}"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ank"/>
        </a:ext>
      </dgm:extLst>
    </dgm:pt>
    <dgm:pt modelId="{09207822-362A-4281-A49F-1811A7062376}" type="pres">
      <dgm:prSet presAssocID="{48D3B764-EC08-47BC-8F5A-D7B9584C6200}" presName="spaceRect" presStyleCnt="0"/>
      <dgm:spPr/>
    </dgm:pt>
    <dgm:pt modelId="{D8F12A8E-2B01-4A35-BAB3-A4E7F4B9D323}" type="pres">
      <dgm:prSet presAssocID="{48D3B764-EC08-47BC-8F5A-D7B9584C6200}" presName="parTx" presStyleLbl="revTx" presStyleIdx="0" presStyleCnt="2">
        <dgm:presLayoutVars>
          <dgm:chMax val="0"/>
          <dgm:chPref val="0"/>
        </dgm:presLayoutVars>
      </dgm:prSet>
      <dgm:spPr/>
    </dgm:pt>
    <dgm:pt modelId="{4C28F8FF-9AC9-4846-A314-DAC753A707EE}" type="pres">
      <dgm:prSet presAssocID="{AB63E4F6-4A00-4877-B071-B56BBC9300E1}" presName="sibTrans" presStyleCnt="0"/>
      <dgm:spPr/>
    </dgm:pt>
    <dgm:pt modelId="{B8B04E37-F146-40F0-9331-E16F0166877F}" type="pres">
      <dgm:prSet presAssocID="{457FF02A-8BAC-49C4-8FE7-71332A625584}" presName="compNode" presStyleCnt="0"/>
      <dgm:spPr/>
    </dgm:pt>
    <dgm:pt modelId="{A6406501-9B31-4330-B87F-39503A76E659}" type="pres">
      <dgm:prSet presAssocID="{457FF02A-8BAC-49C4-8FE7-71332A625584}" presName="bgRect" presStyleLbl="bgShp" presStyleIdx="1" presStyleCnt="2"/>
      <dgm:spPr/>
    </dgm:pt>
    <dgm:pt modelId="{C938994B-706F-4410-B51B-FAC22C799C14}" type="pres">
      <dgm:prSet presAssocID="{457FF02A-8BAC-49C4-8FE7-71332A625584}"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Judge"/>
        </a:ext>
      </dgm:extLst>
    </dgm:pt>
    <dgm:pt modelId="{4BECFBC0-6D4F-458A-80BC-EA082A5F8508}" type="pres">
      <dgm:prSet presAssocID="{457FF02A-8BAC-49C4-8FE7-71332A625584}" presName="spaceRect" presStyleCnt="0"/>
      <dgm:spPr/>
    </dgm:pt>
    <dgm:pt modelId="{8AC74E0D-BC85-48DE-801C-1D07D660D1A0}" type="pres">
      <dgm:prSet presAssocID="{457FF02A-8BAC-49C4-8FE7-71332A625584}" presName="parTx" presStyleLbl="revTx" presStyleIdx="1" presStyleCnt="2">
        <dgm:presLayoutVars>
          <dgm:chMax val="0"/>
          <dgm:chPref val="0"/>
        </dgm:presLayoutVars>
      </dgm:prSet>
      <dgm:spPr/>
    </dgm:pt>
  </dgm:ptLst>
  <dgm:cxnLst>
    <dgm:cxn modelId="{0CD5D204-CA11-441C-BD1B-1E8BD7E46024}" srcId="{E05EDE8E-6441-48B7-AE1A-206DD8BF6265}" destId="{457FF02A-8BAC-49C4-8FE7-71332A625584}" srcOrd="1" destOrd="0" parTransId="{75E16D77-3382-4C9D-992C-8155EF85ABE5}" sibTransId="{81EC3570-FF54-4DB5-B1EB-4F535B353D33}"/>
    <dgm:cxn modelId="{EA1A6780-379D-4382-86CC-89DD454D2922}" srcId="{E05EDE8E-6441-48B7-AE1A-206DD8BF6265}" destId="{48D3B764-EC08-47BC-8F5A-D7B9584C6200}" srcOrd="0" destOrd="0" parTransId="{DC96A5FD-6D1D-422A-863B-1E9265215C80}" sibTransId="{AB63E4F6-4A00-4877-B071-B56BBC9300E1}"/>
    <dgm:cxn modelId="{B85877CD-0CA3-4AD6-AC9E-794398D43768}" type="presOf" srcId="{457FF02A-8BAC-49C4-8FE7-71332A625584}" destId="{8AC74E0D-BC85-48DE-801C-1D07D660D1A0}" srcOrd="0" destOrd="0" presId="urn:microsoft.com/office/officeart/2018/2/layout/IconVerticalSolidList"/>
    <dgm:cxn modelId="{21531DD8-891D-4A8A-BB9B-E125ADB2FCE5}" type="presOf" srcId="{48D3B764-EC08-47BC-8F5A-D7B9584C6200}" destId="{D8F12A8E-2B01-4A35-BAB3-A4E7F4B9D323}" srcOrd="0" destOrd="0" presId="urn:microsoft.com/office/officeart/2018/2/layout/IconVerticalSolidList"/>
    <dgm:cxn modelId="{2E29D9F2-0CA6-4FEA-A281-15A1931D90C6}" type="presOf" srcId="{E05EDE8E-6441-48B7-AE1A-206DD8BF6265}" destId="{79A58E57-2C3B-4536-8693-456E529B5B8F}" srcOrd="0" destOrd="0" presId="urn:microsoft.com/office/officeart/2018/2/layout/IconVerticalSolidList"/>
    <dgm:cxn modelId="{0BBD9AB3-BCEE-48A7-A447-B65BC8C0DD79}" type="presParOf" srcId="{79A58E57-2C3B-4536-8693-456E529B5B8F}" destId="{AF580E01-F26F-4D07-9A40-F2A370C5D0AD}" srcOrd="0" destOrd="0" presId="urn:microsoft.com/office/officeart/2018/2/layout/IconVerticalSolidList"/>
    <dgm:cxn modelId="{778144A9-EA2A-4EDD-AB3B-D3C7E0485E69}" type="presParOf" srcId="{AF580E01-F26F-4D07-9A40-F2A370C5D0AD}" destId="{9B27BE28-67B8-4BC4-A008-3F6506A4E267}" srcOrd="0" destOrd="0" presId="urn:microsoft.com/office/officeart/2018/2/layout/IconVerticalSolidList"/>
    <dgm:cxn modelId="{B4F79724-2448-46B9-8332-C0C2715E90EA}" type="presParOf" srcId="{AF580E01-F26F-4D07-9A40-F2A370C5D0AD}" destId="{840714FB-C8EB-4BCF-8A27-FC6F13F6581F}" srcOrd="1" destOrd="0" presId="urn:microsoft.com/office/officeart/2018/2/layout/IconVerticalSolidList"/>
    <dgm:cxn modelId="{DB053C36-6379-40A1-A382-A49BE778F175}" type="presParOf" srcId="{AF580E01-F26F-4D07-9A40-F2A370C5D0AD}" destId="{09207822-362A-4281-A49F-1811A7062376}" srcOrd="2" destOrd="0" presId="urn:microsoft.com/office/officeart/2018/2/layout/IconVerticalSolidList"/>
    <dgm:cxn modelId="{4D607768-0E21-421D-AE53-9AC5A1C7E6DF}" type="presParOf" srcId="{AF580E01-F26F-4D07-9A40-F2A370C5D0AD}" destId="{D8F12A8E-2B01-4A35-BAB3-A4E7F4B9D323}" srcOrd="3" destOrd="0" presId="urn:microsoft.com/office/officeart/2018/2/layout/IconVerticalSolidList"/>
    <dgm:cxn modelId="{60F5BAC7-DF3F-4A42-A56A-4FDF2EDB8259}" type="presParOf" srcId="{79A58E57-2C3B-4536-8693-456E529B5B8F}" destId="{4C28F8FF-9AC9-4846-A314-DAC753A707EE}" srcOrd="1" destOrd="0" presId="urn:microsoft.com/office/officeart/2018/2/layout/IconVerticalSolidList"/>
    <dgm:cxn modelId="{49F777D2-97C2-440A-96BF-E0AB004C7B0C}" type="presParOf" srcId="{79A58E57-2C3B-4536-8693-456E529B5B8F}" destId="{B8B04E37-F146-40F0-9331-E16F0166877F}" srcOrd="2" destOrd="0" presId="urn:microsoft.com/office/officeart/2018/2/layout/IconVerticalSolidList"/>
    <dgm:cxn modelId="{0050D97D-906F-428D-AECA-4E10D966350F}" type="presParOf" srcId="{B8B04E37-F146-40F0-9331-E16F0166877F}" destId="{A6406501-9B31-4330-B87F-39503A76E659}" srcOrd="0" destOrd="0" presId="urn:microsoft.com/office/officeart/2018/2/layout/IconVerticalSolidList"/>
    <dgm:cxn modelId="{5E98A7C0-85CA-49C8-AC5E-296CD4BF6AD7}" type="presParOf" srcId="{B8B04E37-F146-40F0-9331-E16F0166877F}" destId="{C938994B-706F-4410-B51B-FAC22C799C14}" srcOrd="1" destOrd="0" presId="urn:microsoft.com/office/officeart/2018/2/layout/IconVerticalSolidList"/>
    <dgm:cxn modelId="{DCDEA727-B7F7-486F-BD54-03FD0DCF14CA}" type="presParOf" srcId="{B8B04E37-F146-40F0-9331-E16F0166877F}" destId="{4BECFBC0-6D4F-458A-80BC-EA082A5F8508}" srcOrd="2" destOrd="0" presId="urn:microsoft.com/office/officeart/2018/2/layout/IconVerticalSolidList"/>
    <dgm:cxn modelId="{F82319C5-9F0B-4FD1-8492-7BF53E4A6CF6}" type="presParOf" srcId="{B8B04E37-F146-40F0-9331-E16F0166877F}" destId="{8AC74E0D-BC85-48DE-801C-1D07D660D1A0}"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446C1B-DE35-4AF2-820E-99DDC2028C40}"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0765AB79-3D5F-4EF7-85AA-CEBBEFFB208D}">
      <dgm:prSet phldrT="[Text]"/>
      <dgm:spPr>
        <a:solidFill>
          <a:schemeClr val="accent3">
            <a:lumMod val="75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n-US"/>
            <a:t>Identify problem</a:t>
          </a:r>
        </a:p>
      </dgm:t>
    </dgm:pt>
    <dgm:pt modelId="{BF7FD743-9A76-4B02-9639-A274E91A8BA8}" type="parTrans" cxnId="{E5FD1A5F-14B5-4A3A-BCE5-6E112AB7EA25}">
      <dgm:prSet/>
      <dgm:spPr/>
      <dgm:t>
        <a:bodyPr/>
        <a:lstStyle/>
        <a:p>
          <a:endParaRPr lang="en-US"/>
        </a:p>
      </dgm:t>
    </dgm:pt>
    <dgm:pt modelId="{5CADA9FC-246C-4229-AE55-9B199BC5EE6A}" type="sibTrans" cxnId="{E5FD1A5F-14B5-4A3A-BCE5-6E112AB7EA25}">
      <dgm:prSet/>
      <dgm:spPr>
        <a:solidFill>
          <a:schemeClr val="accent4"/>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en-US"/>
        </a:p>
      </dgm:t>
    </dgm:pt>
    <dgm:pt modelId="{03EDD9DD-4C8B-4E8C-998C-CDC6DFA97DBE}">
      <dgm:prSet phldrT="[Text]"/>
      <dgm:spPr>
        <a:solidFill>
          <a:srgbClr val="7030A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n-US"/>
            <a:t>Gather information</a:t>
          </a:r>
        </a:p>
      </dgm:t>
    </dgm:pt>
    <dgm:pt modelId="{F41080A4-CB3E-48BA-8E62-E6AE73A49A02}" type="parTrans" cxnId="{A631EE05-2A33-440A-8842-BBEF67A6CE2E}">
      <dgm:prSet/>
      <dgm:spPr/>
      <dgm:t>
        <a:bodyPr/>
        <a:lstStyle/>
        <a:p>
          <a:endParaRPr lang="en-US"/>
        </a:p>
      </dgm:t>
    </dgm:pt>
    <dgm:pt modelId="{E7C3A94B-5A1D-48EB-AAF2-F9268B9BDF6D}" type="sibTrans" cxnId="{A631EE05-2A33-440A-8842-BBEF67A6CE2E}">
      <dgm:prSet/>
      <dgm:spPr>
        <a:solidFill>
          <a:schemeClr val="accent4"/>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en-US"/>
        </a:p>
      </dgm:t>
    </dgm:pt>
    <dgm:pt modelId="{7A24E551-BF94-40CC-96A6-6557C85B0ECE}">
      <dgm:prSet phldrT="[Text]"/>
      <dgm:spPr>
        <a:solidFill>
          <a:srgbClr val="C00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n-US"/>
            <a:t>Identify possible solutions</a:t>
          </a:r>
        </a:p>
      </dgm:t>
    </dgm:pt>
    <dgm:pt modelId="{CE75DBC9-4D76-4FA9-97CD-BC024B4E3C54}" type="parTrans" cxnId="{C70D4F64-87B0-4DCD-BFA0-267D5DB36514}">
      <dgm:prSet/>
      <dgm:spPr/>
      <dgm:t>
        <a:bodyPr/>
        <a:lstStyle/>
        <a:p>
          <a:endParaRPr lang="en-US"/>
        </a:p>
      </dgm:t>
    </dgm:pt>
    <dgm:pt modelId="{92FD8CE2-9D34-4D68-98E1-0FB529603BA0}" type="sibTrans" cxnId="{C70D4F64-87B0-4DCD-BFA0-267D5DB36514}">
      <dgm:prSet/>
      <dgm:spPr>
        <a:solidFill>
          <a:schemeClr val="accent4"/>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en-US"/>
        </a:p>
      </dgm:t>
    </dgm:pt>
    <dgm:pt modelId="{A5371E83-6C5D-48AE-881F-C20C98D48857}">
      <dgm:prSet phldrT="[Text]"/>
      <dgm:spPr>
        <a:solidFill>
          <a:srgbClr val="FFC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n-US"/>
            <a:t>Select &amp; implement solution</a:t>
          </a:r>
        </a:p>
      </dgm:t>
    </dgm:pt>
    <dgm:pt modelId="{8D50DC74-8720-4196-9B53-8AFE0B684A3D}" type="parTrans" cxnId="{324FCD0C-51C1-4B25-A3B0-24350DCB083B}">
      <dgm:prSet/>
      <dgm:spPr/>
      <dgm:t>
        <a:bodyPr/>
        <a:lstStyle/>
        <a:p>
          <a:endParaRPr lang="en-US"/>
        </a:p>
      </dgm:t>
    </dgm:pt>
    <dgm:pt modelId="{DE36F856-EAD7-42BC-9B61-EEE22EB8D298}" type="sibTrans" cxnId="{324FCD0C-51C1-4B25-A3B0-24350DCB083B}">
      <dgm:prSet/>
      <dgm:spPr>
        <a:solidFill>
          <a:schemeClr val="accent4"/>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en-US"/>
        </a:p>
      </dgm:t>
    </dgm:pt>
    <dgm:pt modelId="{88ECDBF8-C284-41FB-998A-0819A880F364}">
      <dgm:prSet phldrT="[Tex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n-US"/>
            <a:t>Evaluate &amp; revise</a:t>
          </a:r>
        </a:p>
      </dgm:t>
    </dgm:pt>
    <dgm:pt modelId="{579E19E1-693B-44A0-97E5-2117A49E2F4D}" type="parTrans" cxnId="{14C947D5-4763-478A-BB0C-313C593AE0A6}">
      <dgm:prSet/>
      <dgm:spPr/>
      <dgm:t>
        <a:bodyPr/>
        <a:lstStyle/>
        <a:p>
          <a:endParaRPr lang="en-US"/>
        </a:p>
      </dgm:t>
    </dgm:pt>
    <dgm:pt modelId="{0E6FBA06-BE9A-46C5-845C-2C6C04CE359C}" type="sibTrans" cxnId="{14C947D5-4763-478A-BB0C-313C593AE0A6}">
      <dgm:prSet/>
      <dgm:spPr>
        <a:solidFill>
          <a:schemeClr val="accent4"/>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endParaRPr lang="en-US"/>
        </a:p>
      </dgm:t>
    </dgm:pt>
    <dgm:pt modelId="{79F4BCCE-D2D4-45F7-9C47-A0AD43F6873C}" type="pres">
      <dgm:prSet presAssocID="{08446C1B-DE35-4AF2-820E-99DDC2028C40}" presName="cycle" presStyleCnt="0">
        <dgm:presLayoutVars>
          <dgm:dir/>
          <dgm:resizeHandles val="exact"/>
        </dgm:presLayoutVars>
      </dgm:prSet>
      <dgm:spPr/>
    </dgm:pt>
    <dgm:pt modelId="{0901DB4B-ED60-4884-A42A-37C4C5E41808}" type="pres">
      <dgm:prSet presAssocID="{0765AB79-3D5F-4EF7-85AA-CEBBEFFB208D}" presName="node" presStyleLbl="node1" presStyleIdx="0" presStyleCnt="5" custRadScaleRad="119588" custRadScaleInc="-902">
        <dgm:presLayoutVars>
          <dgm:bulletEnabled val="1"/>
        </dgm:presLayoutVars>
      </dgm:prSet>
      <dgm:spPr/>
    </dgm:pt>
    <dgm:pt modelId="{1E485342-2AA8-4746-B9A4-4B8145D73E69}" type="pres">
      <dgm:prSet presAssocID="{5CADA9FC-246C-4229-AE55-9B199BC5EE6A}" presName="sibTrans" presStyleLbl="sibTrans2D1" presStyleIdx="0" presStyleCnt="5"/>
      <dgm:spPr/>
    </dgm:pt>
    <dgm:pt modelId="{49BEBB32-65D6-49EA-9409-E93CEFAE749B}" type="pres">
      <dgm:prSet presAssocID="{5CADA9FC-246C-4229-AE55-9B199BC5EE6A}" presName="connectorText" presStyleLbl="sibTrans2D1" presStyleIdx="0" presStyleCnt="5"/>
      <dgm:spPr/>
    </dgm:pt>
    <dgm:pt modelId="{76947E35-C156-4546-8CF0-01CF97325CF3}" type="pres">
      <dgm:prSet presAssocID="{03EDD9DD-4C8B-4E8C-998C-CDC6DFA97DBE}" presName="node" presStyleLbl="node1" presStyleIdx="1" presStyleCnt="5">
        <dgm:presLayoutVars>
          <dgm:bulletEnabled val="1"/>
        </dgm:presLayoutVars>
      </dgm:prSet>
      <dgm:spPr/>
    </dgm:pt>
    <dgm:pt modelId="{E13FD325-94D1-4A60-89D9-8E82C3D7790D}" type="pres">
      <dgm:prSet presAssocID="{E7C3A94B-5A1D-48EB-AAF2-F9268B9BDF6D}" presName="sibTrans" presStyleLbl="sibTrans2D1" presStyleIdx="1" presStyleCnt="5"/>
      <dgm:spPr/>
    </dgm:pt>
    <dgm:pt modelId="{D3CE8919-DD9F-42A0-9326-F1C1DF78BB72}" type="pres">
      <dgm:prSet presAssocID="{E7C3A94B-5A1D-48EB-AAF2-F9268B9BDF6D}" presName="connectorText" presStyleLbl="sibTrans2D1" presStyleIdx="1" presStyleCnt="5"/>
      <dgm:spPr/>
    </dgm:pt>
    <dgm:pt modelId="{60848A7C-AB1B-44FE-9867-BED6356F250A}" type="pres">
      <dgm:prSet presAssocID="{7A24E551-BF94-40CC-96A6-6557C85B0ECE}" presName="node" presStyleLbl="node1" presStyleIdx="2" presStyleCnt="5">
        <dgm:presLayoutVars>
          <dgm:bulletEnabled val="1"/>
        </dgm:presLayoutVars>
      </dgm:prSet>
      <dgm:spPr/>
    </dgm:pt>
    <dgm:pt modelId="{76D80C9F-7205-4754-A026-B35D33C1C293}" type="pres">
      <dgm:prSet presAssocID="{92FD8CE2-9D34-4D68-98E1-0FB529603BA0}" presName="sibTrans" presStyleLbl="sibTrans2D1" presStyleIdx="2" presStyleCnt="5"/>
      <dgm:spPr/>
    </dgm:pt>
    <dgm:pt modelId="{8B9024C2-A404-4E9D-BBB0-323B4AA61E2A}" type="pres">
      <dgm:prSet presAssocID="{92FD8CE2-9D34-4D68-98E1-0FB529603BA0}" presName="connectorText" presStyleLbl="sibTrans2D1" presStyleIdx="2" presStyleCnt="5"/>
      <dgm:spPr/>
    </dgm:pt>
    <dgm:pt modelId="{BEC3BC52-1C74-4FCC-974F-E6E2A04F7283}" type="pres">
      <dgm:prSet presAssocID="{A5371E83-6C5D-48AE-881F-C20C98D48857}" presName="node" presStyleLbl="node1" presStyleIdx="3" presStyleCnt="5">
        <dgm:presLayoutVars>
          <dgm:bulletEnabled val="1"/>
        </dgm:presLayoutVars>
      </dgm:prSet>
      <dgm:spPr/>
    </dgm:pt>
    <dgm:pt modelId="{B30CF09F-0572-4385-9087-E52B4FFEC08F}" type="pres">
      <dgm:prSet presAssocID="{DE36F856-EAD7-42BC-9B61-EEE22EB8D298}" presName="sibTrans" presStyleLbl="sibTrans2D1" presStyleIdx="3" presStyleCnt="5"/>
      <dgm:spPr/>
    </dgm:pt>
    <dgm:pt modelId="{87F944F2-B407-433D-9B46-6BF8515A6192}" type="pres">
      <dgm:prSet presAssocID="{DE36F856-EAD7-42BC-9B61-EEE22EB8D298}" presName="connectorText" presStyleLbl="sibTrans2D1" presStyleIdx="3" presStyleCnt="5"/>
      <dgm:spPr/>
    </dgm:pt>
    <dgm:pt modelId="{95E6705D-04D5-4CE4-B4A2-875A93321E60}" type="pres">
      <dgm:prSet presAssocID="{88ECDBF8-C284-41FB-998A-0819A880F364}" presName="node" presStyleLbl="node1" presStyleIdx="4" presStyleCnt="5">
        <dgm:presLayoutVars>
          <dgm:bulletEnabled val="1"/>
        </dgm:presLayoutVars>
      </dgm:prSet>
      <dgm:spPr/>
    </dgm:pt>
    <dgm:pt modelId="{D68E631F-BA8F-4A21-AD30-56C7EF0904D9}" type="pres">
      <dgm:prSet presAssocID="{0E6FBA06-BE9A-46C5-845C-2C6C04CE359C}" presName="sibTrans" presStyleLbl="sibTrans2D1" presStyleIdx="4" presStyleCnt="5"/>
      <dgm:spPr/>
    </dgm:pt>
    <dgm:pt modelId="{C71D140F-3F1F-465A-822C-4BABCF6F848D}" type="pres">
      <dgm:prSet presAssocID="{0E6FBA06-BE9A-46C5-845C-2C6C04CE359C}" presName="connectorText" presStyleLbl="sibTrans2D1" presStyleIdx="4" presStyleCnt="5"/>
      <dgm:spPr/>
    </dgm:pt>
  </dgm:ptLst>
  <dgm:cxnLst>
    <dgm:cxn modelId="{A631EE05-2A33-440A-8842-BBEF67A6CE2E}" srcId="{08446C1B-DE35-4AF2-820E-99DDC2028C40}" destId="{03EDD9DD-4C8B-4E8C-998C-CDC6DFA97DBE}" srcOrd="1" destOrd="0" parTransId="{F41080A4-CB3E-48BA-8E62-E6AE73A49A02}" sibTransId="{E7C3A94B-5A1D-48EB-AAF2-F9268B9BDF6D}"/>
    <dgm:cxn modelId="{BB64820A-5A06-4427-B03C-DE07BAC7F656}" type="presOf" srcId="{DE36F856-EAD7-42BC-9B61-EEE22EB8D298}" destId="{87F944F2-B407-433D-9B46-6BF8515A6192}" srcOrd="1" destOrd="0" presId="urn:microsoft.com/office/officeart/2005/8/layout/cycle2"/>
    <dgm:cxn modelId="{324FCD0C-51C1-4B25-A3B0-24350DCB083B}" srcId="{08446C1B-DE35-4AF2-820E-99DDC2028C40}" destId="{A5371E83-6C5D-48AE-881F-C20C98D48857}" srcOrd="3" destOrd="0" parTransId="{8D50DC74-8720-4196-9B53-8AFE0B684A3D}" sibTransId="{DE36F856-EAD7-42BC-9B61-EEE22EB8D298}"/>
    <dgm:cxn modelId="{BC63D93B-8E8E-4A1B-9005-93A51D3744E0}" type="presOf" srcId="{DE36F856-EAD7-42BC-9B61-EEE22EB8D298}" destId="{B30CF09F-0572-4385-9087-E52B4FFEC08F}" srcOrd="0" destOrd="0" presId="urn:microsoft.com/office/officeart/2005/8/layout/cycle2"/>
    <dgm:cxn modelId="{E5FD1A5F-14B5-4A3A-BCE5-6E112AB7EA25}" srcId="{08446C1B-DE35-4AF2-820E-99DDC2028C40}" destId="{0765AB79-3D5F-4EF7-85AA-CEBBEFFB208D}" srcOrd="0" destOrd="0" parTransId="{BF7FD743-9A76-4B02-9639-A274E91A8BA8}" sibTransId="{5CADA9FC-246C-4229-AE55-9B199BC5EE6A}"/>
    <dgm:cxn modelId="{D14A0961-D3E5-40C7-B7F3-AFA77C77B225}" type="presOf" srcId="{E7C3A94B-5A1D-48EB-AAF2-F9268B9BDF6D}" destId="{D3CE8919-DD9F-42A0-9326-F1C1DF78BB72}" srcOrd="1" destOrd="0" presId="urn:microsoft.com/office/officeart/2005/8/layout/cycle2"/>
    <dgm:cxn modelId="{748DFC43-2C24-4E1B-89B6-03CE15972C8D}" type="presOf" srcId="{5CADA9FC-246C-4229-AE55-9B199BC5EE6A}" destId="{49BEBB32-65D6-49EA-9409-E93CEFAE749B}" srcOrd="1" destOrd="0" presId="urn:microsoft.com/office/officeart/2005/8/layout/cycle2"/>
    <dgm:cxn modelId="{C70D4F64-87B0-4DCD-BFA0-267D5DB36514}" srcId="{08446C1B-DE35-4AF2-820E-99DDC2028C40}" destId="{7A24E551-BF94-40CC-96A6-6557C85B0ECE}" srcOrd="2" destOrd="0" parTransId="{CE75DBC9-4D76-4FA9-97CD-BC024B4E3C54}" sibTransId="{92FD8CE2-9D34-4D68-98E1-0FB529603BA0}"/>
    <dgm:cxn modelId="{5A0B3077-0DD4-4EBC-A09B-D8BAC4B7B9E6}" type="presOf" srcId="{88ECDBF8-C284-41FB-998A-0819A880F364}" destId="{95E6705D-04D5-4CE4-B4A2-875A93321E60}" srcOrd="0" destOrd="0" presId="urn:microsoft.com/office/officeart/2005/8/layout/cycle2"/>
    <dgm:cxn modelId="{A180017E-7234-46BA-AAD0-672EA7C7C393}" type="presOf" srcId="{0E6FBA06-BE9A-46C5-845C-2C6C04CE359C}" destId="{D68E631F-BA8F-4A21-AD30-56C7EF0904D9}" srcOrd="0" destOrd="0" presId="urn:microsoft.com/office/officeart/2005/8/layout/cycle2"/>
    <dgm:cxn modelId="{AE72D199-A089-48B8-A771-C23F0D9675E5}" type="presOf" srcId="{92FD8CE2-9D34-4D68-98E1-0FB529603BA0}" destId="{8B9024C2-A404-4E9D-BBB0-323B4AA61E2A}" srcOrd="1" destOrd="0" presId="urn:microsoft.com/office/officeart/2005/8/layout/cycle2"/>
    <dgm:cxn modelId="{542182A4-3B74-4430-ADC6-CC28A76B8F1C}" type="presOf" srcId="{0765AB79-3D5F-4EF7-85AA-CEBBEFFB208D}" destId="{0901DB4B-ED60-4884-A42A-37C4C5E41808}" srcOrd="0" destOrd="0" presId="urn:microsoft.com/office/officeart/2005/8/layout/cycle2"/>
    <dgm:cxn modelId="{E2E6CAAD-32DB-40CC-8D63-89AAFABA269E}" type="presOf" srcId="{5CADA9FC-246C-4229-AE55-9B199BC5EE6A}" destId="{1E485342-2AA8-4746-B9A4-4B8145D73E69}" srcOrd="0" destOrd="0" presId="urn:microsoft.com/office/officeart/2005/8/layout/cycle2"/>
    <dgm:cxn modelId="{78B3CAB3-72F4-4513-8844-DF94AAFD30F4}" type="presOf" srcId="{92FD8CE2-9D34-4D68-98E1-0FB529603BA0}" destId="{76D80C9F-7205-4754-A026-B35D33C1C293}" srcOrd="0" destOrd="0" presId="urn:microsoft.com/office/officeart/2005/8/layout/cycle2"/>
    <dgm:cxn modelId="{3A3DABB8-710C-4E70-9717-690D12B58E28}" type="presOf" srcId="{03EDD9DD-4C8B-4E8C-998C-CDC6DFA97DBE}" destId="{76947E35-C156-4546-8CF0-01CF97325CF3}" srcOrd="0" destOrd="0" presId="urn:microsoft.com/office/officeart/2005/8/layout/cycle2"/>
    <dgm:cxn modelId="{3BFE5FCA-D847-456B-A16E-D8CE2BB9CB9A}" type="presOf" srcId="{0E6FBA06-BE9A-46C5-845C-2C6C04CE359C}" destId="{C71D140F-3F1F-465A-822C-4BABCF6F848D}" srcOrd="1" destOrd="0" presId="urn:microsoft.com/office/officeart/2005/8/layout/cycle2"/>
    <dgm:cxn modelId="{14C947D5-4763-478A-BB0C-313C593AE0A6}" srcId="{08446C1B-DE35-4AF2-820E-99DDC2028C40}" destId="{88ECDBF8-C284-41FB-998A-0819A880F364}" srcOrd="4" destOrd="0" parTransId="{579E19E1-693B-44A0-97E5-2117A49E2F4D}" sibTransId="{0E6FBA06-BE9A-46C5-845C-2C6C04CE359C}"/>
    <dgm:cxn modelId="{9BECC4DA-38A6-494D-AD18-6E9B906A8921}" type="presOf" srcId="{7A24E551-BF94-40CC-96A6-6557C85B0ECE}" destId="{60848A7C-AB1B-44FE-9867-BED6356F250A}" srcOrd="0" destOrd="0" presId="urn:microsoft.com/office/officeart/2005/8/layout/cycle2"/>
    <dgm:cxn modelId="{5AFF2FED-1529-4E3B-83CC-DE374AE0F8E3}" type="presOf" srcId="{A5371E83-6C5D-48AE-881F-C20C98D48857}" destId="{BEC3BC52-1C74-4FCC-974F-E6E2A04F7283}" srcOrd="0" destOrd="0" presId="urn:microsoft.com/office/officeart/2005/8/layout/cycle2"/>
    <dgm:cxn modelId="{B279AEF4-B255-4A43-A743-FA95AE7AB6C9}" type="presOf" srcId="{E7C3A94B-5A1D-48EB-AAF2-F9268B9BDF6D}" destId="{E13FD325-94D1-4A60-89D9-8E82C3D7790D}" srcOrd="0" destOrd="0" presId="urn:microsoft.com/office/officeart/2005/8/layout/cycle2"/>
    <dgm:cxn modelId="{E52D69FA-8E5A-4794-99A5-DB46FB29E3EF}" type="presOf" srcId="{08446C1B-DE35-4AF2-820E-99DDC2028C40}" destId="{79F4BCCE-D2D4-45F7-9C47-A0AD43F6873C}" srcOrd="0" destOrd="0" presId="urn:microsoft.com/office/officeart/2005/8/layout/cycle2"/>
    <dgm:cxn modelId="{F6BE0603-93F9-4F82-981B-993AECCFBB00}" type="presParOf" srcId="{79F4BCCE-D2D4-45F7-9C47-A0AD43F6873C}" destId="{0901DB4B-ED60-4884-A42A-37C4C5E41808}" srcOrd="0" destOrd="0" presId="urn:microsoft.com/office/officeart/2005/8/layout/cycle2"/>
    <dgm:cxn modelId="{CDF2238C-E9F5-471A-8401-F6F1ABEA189F}" type="presParOf" srcId="{79F4BCCE-D2D4-45F7-9C47-A0AD43F6873C}" destId="{1E485342-2AA8-4746-B9A4-4B8145D73E69}" srcOrd="1" destOrd="0" presId="urn:microsoft.com/office/officeart/2005/8/layout/cycle2"/>
    <dgm:cxn modelId="{8114DEC4-D6ED-44C5-AAA6-9882F454AC86}" type="presParOf" srcId="{1E485342-2AA8-4746-B9A4-4B8145D73E69}" destId="{49BEBB32-65D6-49EA-9409-E93CEFAE749B}" srcOrd="0" destOrd="0" presId="urn:microsoft.com/office/officeart/2005/8/layout/cycle2"/>
    <dgm:cxn modelId="{555FB3FB-7C3B-42ED-9E4C-B76706AC0F40}" type="presParOf" srcId="{79F4BCCE-D2D4-45F7-9C47-A0AD43F6873C}" destId="{76947E35-C156-4546-8CF0-01CF97325CF3}" srcOrd="2" destOrd="0" presId="urn:microsoft.com/office/officeart/2005/8/layout/cycle2"/>
    <dgm:cxn modelId="{235DE503-CC2B-4699-88E8-E00B2B9DCB1A}" type="presParOf" srcId="{79F4BCCE-D2D4-45F7-9C47-A0AD43F6873C}" destId="{E13FD325-94D1-4A60-89D9-8E82C3D7790D}" srcOrd="3" destOrd="0" presId="urn:microsoft.com/office/officeart/2005/8/layout/cycle2"/>
    <dgm:cxn modelId="{8CA07E5C-73BD-482A-9624-CA6A2DCAC8CD}" type="presParOf" srcId="{E13FD325-94D1-4A60-89D9-8E82C3D7790D}" destId="{D3CE8919-DD9F-42A0-9326-F1C1DF78BB72}" srcOrd="0" destOrd="0" presId="urn:microsoft.com/office/officeart/2005/8/layout/cycle2"/>
    <dgm:cxn modelId="{C3633CFC-7F27-4EDC-A151-A1B86FEF1346}" type="presParOf" srcId="{79F4BCCE-D2D4-45F7-9C47-A0AD43F6873C}" destId="{60848A7C-AB1B-44FE-9867-BED6356F250A}" srcOrd="4" destOrd="0" presId="urn:microsoft.com/office/officeart/2005/8/layout/cycle2"/>
    <dgm:cxn modelId="{BC87EA1E-475F-46F9-A136-E7E7D6EA79A7}" type="presParOf" srcId="{79F4BCCE-D2D4-45F7-9C47-A0AD43F6873C}" destId="{76D80C9F-7205-4754-A026-B35D33C1C293}" srcOrd="5" destOrd="0" presId="urn:microsoft.com/office/officeart/2005/8/layout/cycle2"/>
    <dgm:cxn modelId="{52669598-E7E2-4F81-A9AA-E633E54045C4}" type="presParOf" srcId="{76D80C9F-7205-4754-A026-B35D33C1C293}" destId="{8B9024C2-A404-4E9D-BBB0-323B4AA61E2A}" srcOrd="0" destOrd="0" presId="urn:microsoft.com/office/officeart/2005/8/layout/cycle2"/>
    <dgm:cxn modelId="{2EAFD527-C392-4E0B-8612-567A444E1D8C}" type="presParOf" srcId="{79F4BCCE-D2D4-45F7-9C47-A0AD43F6873C}" destId="{BEC3BC52-1C74-4FCC-974F-E6E2A04F7283}" srcOrd="6" destOrd="0" presId="urn:microsoft.com/office/officeart/2005/8/layout/cycle2"/>
    <dgm:cxn modelId="{7CE1D731-4449-4129-99E3-C949DB652495}" type="presParOf" srcId="{79F4BCCE-D2D4-45F7-9C47-A0AD43F6873C}" destId="{B30CF09F-0572-4385-9087-E52B4FFEC08F}" srcOrd="7" destOrd="0" presId="urn:microsoft.com/office/officeart/2005/8/layout/cycle2"/>
    <dgm:cxn modelId="{84D6D8E5-39CE-4750-858E-29F54AC2AD8F}" type="presParOf" srcId="{B30CF09F-0572-4385-9087-E52B4FFEC08F}" destId="{87F944F2-B407-433D-9B46-6BF8515A6192}" srcOrd="0" destOrd="0" presId="urn:microsoft.com/office/officeart/2005/8/layout/cycle2"/>
    <dgm:cxn modelId="{B5086C70-8540-4BAE-A8BA-6601AA36F543}" type="presParOf" srcId="{79F4BCCE-D2D4-45F7-9C47-A0AD43F6873C}" destId="{95E6705D-04D5-4CE4-B4A2-875A93321E60}" srcOrd="8" destOrd="0" presId="urn:microsoft.com/office/officeart/2005/8/layout/cycle2"/>
    <dgm:cxn modelId="{F74C0566-F1DF-4E03-8213-2F63B1E1832F}" type="presParOf" srcId="{79F4BCCE-D2D4-45F7-9C47-A0AD43F6873C}" destId="{D68E631F-BA8F-4A21-AD30-56C7EF0904D9}" srcOrd="9" destOrd="0" presId="urn:microsoft.com/office/officeart/2005/8/layout/cycle2"/>
    <dgm:cxn modelId="{378B3BAF-988C-43FE-8A8F-941F4EA5B4C5}" type="presParOf" srcId="{D68E631F-BA8F-4A21-AD30-56C7EF0904D9}" destId="{C71D140F-3F1F-465A-822C-4BABCF6F848D}" srcOrd="0" destOrd="0" presId="urn:microsoft.com/office/officeart/2005/8/layout/cycle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27BE28-67B8-4BC4-A008-3F6506A4E267}">
      <dsp:nvSpPr>
        <dsp:cNvPr id="0" name=""/>
        <dsp:cNvSpPr/>
      </dsp:nvSpPr>
      <dsp:spPr>
        <a:xfrm>
          <a:off x="0" y="707092"/>
          <a:ext cx="10515600" cy="1305401"/>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0714FB-C8EB-4BCF-8A27-FC6F13F6581F}">
      <dsp:nvSpPr>
        <dsp:cNvPr id="0" name=""/>
        <dsp:cNvSpPr/>
      </dsp:nvSpPr>
      <dsp:spPr>
        <a:xfrm>
          <a:off x="394883" y="1000807"/>
          <a:ext cx="717970" cy="71797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8F12A8E-2B01-4A35-BAB3-A4E7F4B9D323}">
      <dsp:nvSpPr>
        <dsp:cNvPr id="0" name=""/>
        <dsp:cNvSpPr/>
      </dsp:nvSpPr>
      <dsp:spPr>
        <a:xfrm>
          <a:off x="1507738" y="707092"/>
          <a:ext cx="9007861" cy="13054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155" tIns="138155" rIns="138155" bIns="138155" numCol="1" spcCol="1270" anchor="ctr" anchorCtr="0">
          <a:noAutofit/>
        </a:bodyPr>
        <a:lstStyle/>
        <a:p>
          <a:pPr marL="0" lvl="0" indent="0" algn="l" defTabSz="1111250">
            <a:lnSpc>
              <a:spcPct val="90000"/>
            </a:lnSpc>
            <a:spcBef>
              <a:spcPct val="0"/>
            </a:spcBef>
            <a:spcAft>
              <a:spcPct val="35000"/>
            </a:spcAft>
            <a:buNone/>
          </a:pPr>
          <a:r>
            <a:rPr lang="en-US" sz="2500" kern="1200" baseline="0"/>
            <a:t>Healthcare facilities operate under federal, state, and local laws</a:t>
          </a:r>
          <a:endParaRPr lang="en-US" sz="2500" kern="1200"/>
        </a:p>
      </dsp:txBody>
      <dsp:txXfrm>
        <a:off x="1507738" y="707092"/>
        <a:ext cx="9007861" cy="1305401"/>
      </dsp:txXfrm>
    </dsp:sp>
    <dsp:sp modelId="{A6406501-9B31-4330-B87F-39503A76E659}">
      <dsp:nvSpPr>
        <dsp:cNvPr id="0" name=""/>
        <dsp:cNvSpPr/>
      </dsp:nvSpPr>
      <dsp:spPr>
        <a:xfrm>
          <a:off x="0" y="2338844"/>
          <a:ext cx="10515600" cy="1305401"/>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938994B-706F-4410-B51B-FAC22C799C14}">
      <dsp:nvSpPr>
        <dsp:cNvPr id="0" name=""/>
        <dsp:cNvSpPr/>
      </dsp:nvSpPr>
      <dsp:spPr>
        <a:xfrm>
          <a:off x="394883" y="2632559"/>
          <a:ext cx="717970" cy="71797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AC74E0D-BC85-48DE-801C-1D07D660D1A0}">
      <dsp:nvSpPr>
        <dsp:cNvPr id="0" name=""/>
        <dsp:cNvSpPr/>
      </dsp:nvSpPr>
      <dsp:spPr>
        <a:xfrm>
          <a:off x="1507738" y="2338844"/>
          <a:ext cx="9007861" cy="13054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155" tIns="138155" rIns="138155" bIns="138155" numCol="1" spcCol="1270" anchor="ctr" anchorCtr="0">
          <a:noAutofit/>
        </a:bodyPr>
        <a:lstStyle/>
        <a:p>
          <a:pPr marL="0" lvl="0" indent="0" algn="l" defTabSz="1111250">
            <a:lnSpc>
              <a:spcPct val="90000"/>
            </a:lnSpc>
            <a:spcBef>
              <a:spcPct val="0"/>
            </a:spcBef>
            <a:spcAft>
              <a:spcPct val="35000"/>
            </a:spcAft>
            <a:buNone/>
          </a:pPr>
          <a:r>
            <a:rPr lang="en-US" sz="2500" kern="1200" baseline="0"/>
            <a:t>All healthcare workers must function within these laws </a:t>
          </a:r>
          <a:endParaRPr lang="en-US" sz="2500" kern="1200"/>
        </a:p>
      </dsp:txBody>
      <dsp:txXfrm>
        <a:off x="1507738" y="2338844"/>
        <a:ext cx="9007861" cy="13054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01DB4B-ED60-4884-A42A-37C4C5E41808}">
      <dsp:nvSpPr>
        <dsp:cNvPr id="0" name=""/>
        <dsp:cNvSpPr/>
      </dsp:nvSpPr>
      <dsp:spPr>
        <a:xfrm>
          <a:off x="2379552" y="0"/>
          <a:ext cx="1314152" cy="1314152"/>
        </a:xfrm>
        <a:prstGeom prst="ellipse">
          <a:avLst/>
        </a:prstGeom>
        <a:solidFill>
          <a:schemeClr val="accent3">
            <a:lumMod val="75000"/>
          </a:schemeClr>
        </a:solidFill>
        <a:ln w="25400"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a:t>Identify problem</a:t>
          </a:r>
        </a:p>
      </dsp:txBody>
      <dsp:txXfrm>
        <a:off x="2572005" y="192453"/>
        <a:ext cx="929246" cy="929246"/>
      </dsp:txXfrm>
    </dsp:sp>
    <dsp:sp modelId="{1E485342-2AA8-4746-B9A4-4B8145D73E69}">
      <dsp:nvSpPr>
        <dsp:cNvPr id="0" name=""/>
        <dsp:cNvSpPr/>
      </dsp:nvSpPr>
      <dsp:spPr>
        <a:xfrm rot="2149747">
          <a:off x="3655023" y="1009610"/>
          <a:ext cx="354071" cy="443526"/>
        </a:xfrm>
        <a:prstGeom prst="rightArrow">
          <a:avLst>
            <a:gd name="adj1" fmla="val 60000"/>
            <a:gd name="adj2" fmla="val 50000"/>
          </a:avLst>
        </a:prstGeom>
        <a:solidFill>
          <a:schemeClr val="accent4"/>
        </a:solidFill>
        <a:ln>
          <a:noFill/>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3665073" y="1067226"/>
        <a:ext cx="247850" cy="266116"/>
      </dsp:txXfrm>
    </dsp:sp>
    <dsp:sp modelId="{76947E35-C156-4546-8CF0-01CF97325CF3}">
      <dsp:nvSpPr>
        <dsp:cNvPr id="0" name=""/>
        <dsp:cNvSpPr/>
      </dsp:nvSpPr>
      <dsp:spPr>
        <a:xfrm>
          <a:off x="3986663" y="1160327"/>
          <a:ext cx="1314152" cy="1314152"/>
        </a:xfrm>
        <a:prstGeom prst="ellipse">
          <a:avLst/>
        </a:prstGeom>
        <a:solidFill>
          <a:srgbClr val="7030A0"/>
        </a:solidFill>
        <a:ln w="25400"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a:t>Gather information</a:t>
          </a:r>
        </a:p>
      </dsp:txBody>
      <dsp:txXfrm>
        <a:off x="4179116" y="1352780"/>
        <a:ext cx="929246" cy="929246"/>
      </dsp:txXfrm>
    </dsp:sp>
    <dsp:sp modelId="{E13FD325-94D1-4A60-89D9-8E82C3D7790D}">
      <dsp:nvSpPr>
        <dsp:cNvPr id="0" name=""/>
        <dsp:cNvSpPr/>
      </dsp:nvSpPr>
      <dsp:spPr>
        <a:xfrm rot="6480000">
          <a:off x="4167584" y="2524200"/>
          <a:ext cx="348893" cy="443526"/>
        </a:xfrm>
        <a:prstGeom prst="rightArrow">
          <a:avLst>
            <a:gd name="adj1" fmla="val 60000"/>
            <a:gd name="adj2" fmla="val 50000"/>
          </a:avLst>
        </a:prstGeom>
        <a:solidFill>
          <a:schemeClr val="accent4"/>
        </a:solidFill>
        <a:ln>
          <a:noFill/>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rot="10800000">
        <a:off x="4236090" y="2563132"/>
        <a:ext cx="244225" cy="266116"/>
      </dsp:txXfrm>
    </dsp:sp>
    <dsp:sp modelId="{60848A7C-AB1B-44FE-9867-BED6356F250A}">
      <dsp:nvSpPr>
        <dsp:cNvPr id="0" name=""/>
        <dsp:cNvSpPr/>
      </dsp:nvSpPr>
      <dsp:spPr>
        <a:xfrm>
          <a:off x="3377144" y="3036231"/>
          <a:ext cx="1314152" cy="1314152"/>
        </a:xfrm>
        <a:prstGeom prst="ellipse">
          <a:avLst/>
        </a:prstGeom>
        <a:solidFill>
          <a:srgbClr val="C00000"/>
        </a:solidFill>
        <a:ln w="25400"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a:t>Identify possible solutions</a:t>
          </a:r>
        </a:p>
      </dsp:txBody>
      <dsp:txXfrm>
        <a:off x="3569597" y="3228684"/>
        <a:ext cx="929246" cy="929246"/>
      </dsp:txXfrm>
    </dsp:sp>
    <dsp:sp modelId="{76D80C9F-7205-4754-A026-B35D33C1C293}">
      <dsp:nvSpPr>
        <dsp:cNvPr id="0" name=""/>
        <dsp:cNvSpPr/>
      </dsp:nvSpPr>
      <dsp:spPr>
        <a:xfrm rot="10800000">
          <a:off x="2883427" y="3471544"/>
          <a:ext cx="348893" cy="443526"/>
        </a:xfrm>
        <a:prstGeom prst="rightArrow">
          <a:avLst>
            <a:gd name="adj1" fmla="val 60000"/>
            <a:gd name="adj2" fmla="val 50000"/>
          </a:avLst>
        </a:prstGeom>
        <a:solidFill>
          <a:schemeClr val="accent4"/>
        </a:solidFill>
        <a:ln>
          <a:noFill/>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rot="10800000">
        <a:off x="2988095" y="3560249"/>
        <a:ext cx="244225" cy="266116"/>
      </dsp:txXfrm>
    </dsp:sp>
    <dsp:sp modelId="{BEC3BC52-1C74-4FCC-974F-E6E2A04F7283}">
      <dsp:nvSpPr>
        <dsp:cNvPr id="0" name=""/>
        <dsp:cNvSpPr/>
      </dsp:nvSpPr>
      <dsp:spPr>
        <a:xfrm>
          <a:off x="1404702" y="3036231"/>
          <a:ext cx="1314152" cy="1314152"/>
        </a:xfrm>
        <a:prstGeom prst="ellipse">
          <a:avLst/>
        </a:prstGeom>
        <a:solidFill>
          <a:srgbClr val="FFC000"/>
        </a:solidFill>
        <a:ln w="25400"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a:t>Select &amp; implement solution</a:t>
          </a:r>
        </a:p>
      </dsp:txBody>
      <dsp:txXfrm>
        <a:off x="1597155" y="3228684"/>
        <a:ext cx="929246" cy="929246"/>
      </dsp:txXfrm>
    </dsp:sp>
    <dsp:sp modelId="{B30CF09F-0572-4385-9087-E52B4FFEC08F}">
      <dsp:nvSpPr>
        <dsp:cNvPr id="0" name=""/>
        <dsp:cNvSpPr/>
      </dsp:nvSpPr>
      <dsp:spPr>
        <a:xfrm rot="15120000">
          <a:off x="1585624" y="2542983"/>
          <a:ext cx="348893" cy="443526"/>
        </a:xfrm>
        <a:prstGeom prst="rightArrow">
          <a:avLst>
            <a:gd name="adj1" fmla="val 60000"/>
            <a:gd name="adj2" fmla="val 50000"/>
          </a:avLst>
        </a:prstGeom>
        <a:solidFill>
          <a:schemeClr val="accent4"/>
        </a:solidFill>
        <a:ln>
          <a:noFill/>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rot="10800000">
        <a:off x="1654130" y="2681461"/>
        <a:ext cx="244225" cy="266116"/>
      </dsp:txXfrm>
    </dsp:sp>
    <dsp:sp modelId="{95E6705D-04D5-4CE4-B4A2-875A93321E60}">
      <dsp:nvSpPr>
        <dsp:cNvPr id="0" name=""/>
        <dsp:cNvSpPr/>
      </dsp:nvSpPr>
      <dsp:spPr>
        <a:xfrm>
          <a:off x="795184" y="1160327"/>
          <a:ext cx="1314152" cy="1314152"/>
        </a:xfrm>
        <a:prstGeom prst="ellipse">
          <a:avLst/>
        </a:prstGeom>
        <a:solidFill>
          <a:schemeClr val="accent1">
            <a:hueOff val="0"/>
            <a:satOff val="0"/>
            <a:lumOff val="0"/>
            <a:alphaOff val="0"/>
          </a:schemeClr>
        </a:solidFill>
        <a:ln w="25400"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a:t>Evaluate &amp; revise</a:t>
          </a:r>
        </a:p>
      </dsp:txBody>
      <dsp:txXfrm>
        <a:off x="987637" y="1352780"/>
        <a:ext cx="929246" cy="929246"/>
      </dsp:txXfrm>
    </dsp:sp>
    <dsp:sp modelId="{D68E631F-BA8F-4A21-AD30-56C7EF0904D9}">
      <dsp:nvSpPr>
        <dsp:cNvPr id="0" name=""/>
        <dsp:cNvSpPr/>
      </dsp:nvSpPr>
      <dsp:spPr>
        <a:xfrm rot="19426947">
          <a:off x="2064421" y="1021234"/>
          <a:ext cx="344322" cy="443526"/>
        </a:xfrm>
        <a:prstGeom prst="rightArrow">
          <a:avLst>
            <a:gd name="adj1" fmla="val 60000"/>
            <a:gd name="adj2" fmla="val 50000"/>
          </a:avLst>
        </a:prstGeom>
        <a:solidFill>
          <a:schemeClr val="accent4"/>
        </a:solidFill>
        <a:ln>
          <a:noFill/>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a:p>
      </dsp:txBody>
      <dsp:txXfrm>
        <a:off x="2074401" y="1140456"/>
        <a:ext cx="241025" cy="266116"/>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B5014B-0C4B-4B52-B7D3-D5944300D69F}" type="datetimeFigureOut">
              <a:rPr lang="en-US" smtClean="0"/>
              <a:t>7/8/2025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3439A8-9D43-411E-8328-19EB4EF90C66}" type="slidenum">
              <a:rPr lang="en-US" smtClean="0"/>
              <a:t>‹#›</a:t>
            </a:fld>
            <a:endParaRPr lang="en-US"/>
          </a:p>
        </p:txBody>
      </p:sp>
    </p:spTree>
    <p:extLst>
      <p:ext uri="{BB962C8B-B14F-4D97-AF65-F5344CB8AC3E}">
        <p14:creationId xmlns:p14="http://schemas.microsoft.com/office/powerpoint/2010/main" val="3206859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ADDAD96-383F-410E-B05E-360BBF736145}"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8567703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p:spPr>
        <p:txBody>
          <a:bodyPr/>
          <a:lstStyle/>
          <a:p>
            <a:fld id="{C835B5CC-A1E7-4541-A95E-65ADAD7A2E6B}" type="slidenum">
              <a:rPr lang="en-US" smtClean="0">
                <a:latin typeface="Arial" pitchFamily="34" charset="0"/>
              </a:rPr>
              <a:pPr/>
              <a:t>40</a:t>
            </a:fld>
            <a:endParaRPr lang="en-US">
              <a:latin typeface="Arial" pitchFamily="34" charset="0"/>
            </a:endParaRPr>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pPr eaLnBrk="1" hangingPunct="1"/>
            <a:endParaRPr lang="en-US">
              <a:latin typeface="Arial" pitchFamily="34" charset="0"/>
            </a:endParaRPr>
          </a:p>
        </p:txBody>
      </p:sp>
    </p:spTree>
    <p:extLst>
      <p:ext uri="{BB962C8B-B14F-4D97-AF65-F5344CB8AC3E}">
        <p14:creationId xmlns:p14="http://schemas.microsoft.com/office/powerpoint/2010/main" val="28180388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p>
            <a:fld id="{92EC7385-2880-4D31-BB57-B7A5699F1828}" type="slidenum">
              <a:rPr lang="en-US" smtClean="0">
                <a:latin typeface="Arial" pitchFamily="34" charset="0"/>
              </a:rPr>
              <a:pPr/>
              <a:t>41</a:t>
            </a:fld>
            <a:endParaRPr lang="en-US">
              <a:latin typeface="Arial" pitchFamily="34" charset="0"/>
            </a:endParaRPr>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p:spPr>
        <p:txBody>
          <a:bodyPr/>
          <a:lstStyle/>
          <a:p>
            <a:pPr eaLnBrk="1" hangingPunct="1"/>
            <a:endParaRPr lang="en-US">
              <a:latin typeface="Arial" pitchFamily="34" charset="0"/>
            </a:endParaRPr>
          </a:p>
        </p:txBody>
      </p:sp>
    </p:spTree>
    <p:extLst>
      <p:ext uri="{BB962C8B-B14F-4D97-AF65-F5344CB8AC3E}">
        <p14:creationId xmlns:p14="http://schemas.microsoft.com/office/powerpoint/2010/main" val="1708576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p:spPr>
        <p:txBody>
          <a:bodyPr/>
          <a:lstStyle/>
          <a:p>
            <a:fld id="{E766A66D-F17D-48BE-BFA2-1AB37700A6ED}" type="slidenum">
              <a:rPr lang="en-US" smtClean="0">
                <a:latin typeface="Arial" pitchFamily="34" charset="0"/>
              </a:rPr>
              <a:pPr/>
              <a:t>42</a:t>
            </a:fld>
            <a:endParaRPr lang="en-US">
              <a:latin typeface="Arial" pitchFamily="34" charset="0"/>
            </a:endParaRPr>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pPr eaLnBrk="1" hangingPunct="1"/>
            <a:endParaRPr lang="en-US">
              <a:latin typeface="Arial" pitchFamily="34" charset="0"/>
            </a:endParaRPr>
          </a:p>
        </p:txBody>
      </p:sp>
    </p:spTree>
    <p:extLst>
      <p:ext uri="{BB962C8B-B14F-4D97-AF65-F5344CB8AC3E}">
        <p14:creationId xmlns:p14="http://schemas.microsoft.com/office/powerpoint/2010/main" val="41497045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ADDAD96-383F-410E-B05E-360BBF736145}"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29615355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E4CD67E-3F91-4591-A436-CC623FBB067D}"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73</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534992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ADDAD96-383F-410E-B05E-360BBF736145}" type="slidenum">
              <a:rPr kumimoji="0" lang="en-US" sz="1200" b="0" i="0" u="none" strike="noStrike" kern="1200" cap="none" spc="0" normalizeH="0" baseline="0" noProof="0" smtClean="0">
                <a:ln>
                  <a:noFill/>
                </a:ln>
                <a:solidFill>
                  <a:prstClr val="black"/>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Aptos" panose="02110004020202020204"/>
              <a:ea typeface="+mn-ea"/>
              <a:cs typeface="+mn-cs"/>
            </a:endParaRPr>
          </a:p>
        </p:txBody>
      </p:sp>
    </p:spTree>
    <p:extLst>
      <p:ext uri="{BB962C8B-B14F-4D97-AF65-F5344CB8AC3E}">
        <p14:creationId xmlns:p14="http://schemas.microsoft.com/office/powerpoint/2010/main" val="19945841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p:spPr>
        <p:txBody>
          <a:bodyPr/>
          <a:lstStyle/>
          <a:p>
            <a:fld id="{935CDE72-EABB-4D59-8FE8-53A34A7F426D}" type="slidenum">
              <a:rPr lang="en-US" smtClean="0">
                <a:latin typeface="Arial" pitchFamily="34" charset="0"/>
              </a:rPr>
              <a:pPr/>
              <a:t>32</a:t>
            </a:fld>
            <a:endParaRPr lang="en-US">
              <a:latin typeface="Arial" pitchFamily="34" charset="0"/>
            </a:endParaRPr>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pPr eaLnBrk="1" hangingPunct="1"/>
            <a:endParaRPr lang="en-US">
              <a:latin typeface="Arial" pitchFamily="34" charset="0"/>
            </a:endParaRPr>
          </a:p>
        </p:txBody>
      </p:sp>
    </p:spTree>
    <p:extLst>
      <p:ext uri="{BB962C8B-B14F-4D97-AF65-F5344CB8AC3E}">
        <p14:creationId xmlns:p14="http://schemas.microsoft.com/office/powerpoint/2010/main" val="25925974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p:spPr>
        <p:txBody>
          <a:bodyPr/>
          <a:lstStyle/>
          <a:p>
            <a:fld id="{935CDE72-EABB-4D59-8FE8-53A34A7F426D}" type="slidenum">
              <a:rPr lang="en-US" smtClean="0">
                <a:latin typeface="Arial" pitchFamily="34" charset="0"/>
              </a:rPr>
              <a:pPr/>
              <a:t>34</a:t>
            </a:fld>
            <a:endParaRPr lang="en-US">
              <a:latin typeface="Arial" pitchFamily="34" charset="0"/>
            </a:endParaRPr>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pPr eaLnBrk="1" hangingPunct="1"/>
            <a:endParaRPr lang="en-US">
              <a:latin typeface="Arial" pitchFamily="34" charset="0"/>
            </a:endParaRPr>
          </a:p>
        </p:txBody>
      </p:sp>
    </p:spTree>
    <p:extLst>
      <p:ext uri="{BB962C8B-B14F-4D97-AF65-F5344CB8AC3E}">
        <p14:creationId xmlns:p14="http://schemas.microsoft.com/office/powerpoint/2010/main" val="26703660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p:spPr>
        <p:txBody>
          <a:bodyPr/>
          <a:lstStyle/>
          <a:p>
            <a:fld id="{935CDE72-EABB-4D59-8FE8-53A34A7F426D}" type="slidenum">
              <a:rPr lang="en-US" smtClean="0">
                <a:latin typeface="Arial" pitchFamily="34" charset="0"/>
              </a:rPr>
              <a:pPr/>
              <a:t>35</a:t>
            </a:fld>
            <a:endParaRPr lang="en-US">
              <a:latin typeface="Arial" pitchFamily="34" charset="0"/>
            </a:endParaRPr>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p:spPr>
        <p:txBody>
          <a:bodyPr/>
          <a:lstStyle/>
          <a:p>
            <a:pPr eaLnBrk="1" hangingPunct="1"/>
            <a:endParaRPr lang="en-US">
              <a:latin typeface="Arial" pitchFamily="34" charset="0"/>
            </a:endParaRPr>
          </a:p>
        </p:txBody>
      </p:sp>
    </p:spTree>
    <p:extLst>
      <p:ext uri="{BB962C8B-B14F-4D97-AF65-F5344CB8AC3E}">
        <p14:creationId xmlns:p14="http://schemas.microsoft.com/office/powerpoint/2010/main" val="29855426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p:spPr>
        <p:txBody>
          <a:bodyPr/>
          <a:lstStyle/>
          <a:p>
            <a:fld id="{D3B25B98-CEBA-4766-9CFF-5550005FD835}" type="slidenum">
              <a:rPr lang="en-US" smtClean="0">
                <a:latin typeface="Arial" pitchFamily="34" charset="0"/>
              </a:rPr>
              <a:pPr/>
              <a:t>36</a:t>
            </a:fld>
            <a:endParaRPr lang="en-US">
              <a:latin typeface="Arial" pitchFamily="34" charset="0"/>
            </a:endParaRPr>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eaLnBrk="1" hangingPunct="1"/>
            <a:endParaRPr lang="en-US">
              <a:latin typeface="Arial" pitchFamily="34" charset="0"/>
            </a:endParaRPr>
          </a:p>
        </p:txBody>
      </p:sp>
    </p:spTree>
    <p:extLst>
      <p:ext uri="{BB962C8B-B14F-4D97-AF65-F5344CB8AC3E}">
        <p14:creationId xmlns:p14="http://schemas.microsoft.com/office/powerpoint/2010/main" val="1417443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p:spPr>
        <p:txBody>
          <a:bodyPr/>
          <a:lstStyle/>
          <a:p>
            <a:fld id="{D3B25B98-CEBA-4766-9CFF-5550005FD835}" type="slidenum">
              <a:rPr lang="en-US" smtClean="0">
                <a:latin typeface="Arial" pitchFamily="34" charset="0"/>
              </a:rPr>
              <a:pPr/>
              <a:t>37</a:t>
            </a:fld>
            <a:endParaRPr lang="en-US">
              <a:latin typeface="Arial" pitchFamily="34" charset="0"/>
            </a:endParaRPr>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eaLnBrk="1" hangingPunct="1"/>
            <a:endParaRPr lang="en-US">
              <a:latin typeface="Arial" pitchFamily="34" charset="0"/>
            </a:endParaRPr>
          </a:p>
        </p:txBody>
      </p:sp>
    </p:spTree>
    <p:extLst>
      <p:ext uri="{BB962C8B-B14F-4D97-AF65-F5344CB8AC3E}">
        <p14:creationId xmlns:p14="http://schemas.microsoft.com/office/powerpoint/2010/main" val="23636532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p:spPr>
        <p:txBody>
          <a:bodyPr/>
          <a:lstStyle/>
          <a:p>
            <a:fld id="{484C0E90-B0DF-48B5-9F4B-7714D906716B}" type="slidenum">
              <a:rPr lang="en-US" smtClean="0">
                <a:latin typeface="Arial" pitchFamily="34" charset="0"/>
              </a:rPr>
              <a:pPr/>
              <a:t>38</a:t>
            </a:fld>
            <a:endParaRPr lang="en-US">
              <a:latin typeface="Arial" pitchFamily="34" charset="0"/>
            </a:endParaRPr>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p:spPr>
        <p:txBody>
          <a:bodyPr/>
          <a:lstStyle/>
          <a:p>
            <a:pPr eaLnBrk="1" hangingPunct="1"/>
            <a:endParaRPr lang="en-US">
              <a:latin typeface="Arial" pitchFamily="34" charset="0"/>
            </a:endParaRPr>
          </a:p>
        </p:txBody>
      </p:sp>
    </p:spTree>
    <p:extLst>
      <p:ext uri="{BB962C8B-B14F-4D97-AF65-F5344CB8AC3E}">
        <p14:creationId xmlns:p14="http://schemas.microsoft.com/office/powerpoint/2010/main" val="3304624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p:spPr>
        <p:txBody>
          <a:bodyPr/>
          <a:lstStyle/>
          <a:p>
            <a:fld id="{C835B5CC-A1E7-4541-A95E-65ADAD7A2E6B}" type="slidenum">
              <a:rPr lang="en-US" smtClean="0">
                <a:latin typeface="Arial" pitchFamily="34" charset="0"/>
              </a:rPr>
              <a:pPr/>
              <a:t>39</a:t>
            </a:fld>
            <a:endParaRPr lang="en-US">
              <a:latin typeface="Arial" pitchFamily="34" charset="0"/>
            </a:endParaRPr>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pPr eaLnBrk="1" hangingPunct="1"/>
            <a:endParaRPr lang="en-US">
              <a:latin typeface="Arial" pitchFamily="34" charset="0"/>
            </a:endParaRPr>
          </a:p>
        </p:txBody>
      </p:sp>
    </p:spTree>
    <p:extLst>
      <p:ext uri="{BB962C8B-B14F-4D97-AF65-F5344CB8AC3E}">
        <p14:creationId xmlns:p14="http://schemas.microsoft.com/office/powerpoint/2010/main" val="14127970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3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Rectangle 7">
            <a:extLst>
              <a:ext uri="{C183D7F6-B498-43B3-948B-1728B52AA6E4}">
                <adec:decorative xmlns:adec="http://schemas.microsoft.com/office/drawing/2017/decorative" val="1"/>
              </a:ext>
            </a:extLst>
          </p:cNvPr>
          <p:cNvSpPr/>
          <p:nvPr userDrawn="1"/>
        </p:nvSpPr>
        <p:spPr>
          <a:xfrm>
            <a:off x="0" y="0"/>
            <a:ext cx="304800" cy="6858000"/>
          </a:xfrm>
          <a:prstGeom prst="rect">
            <a:avLst/>
          </a:prstGeom>
          <a:solidFill>
            <a:srgbClr val="003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C183D7F6-B498-43B3-948B-1728B52AA6E4}">
                <adec:decorative xmlns:adec="http://schemas.microsoft.com/office/drawing/2017/decorative" val="1"/>
              </a:ext>
            </a:extLst>
          </p:cNvPr>
          <p:cNvCxnSpPr/>
          <p:nvPr userDrawn="1"/>
        </p:nvCxnSpPr>
        <p:spPr>
          <a:xfrm>
            <a:off x="304800" y="-76200"/>
            <a:ext cx="0" cy="6934200"/>
          </a:xfrm>
          <a:prstGeom prst="line">
            <a:avLst/>
          </a:prstGeom>
          <a:ln w="57150">
            <a:solidFill>
              <a:srgbClr val="009F4D"/>
            </a:solidFill>
          </a:ln>
        </p:spPr>
        <p:style>
          <a:lnRef idx="1">
            <a:schemeClr val="accent1"/>
          </a:lnRef>
          <a:fillRef idx="0">
            <a:schemeClr val="accent1"/>
          </a:fillRef>
          <a:effectRef idx="0">
            <a:schemeClr val="accent1"/>
          </a:effectRef>
          <a:fontRef idx="minor">
            <a:schemeClr val="tx1"/>
          </a:fontRef>
        </p:style>
      </p:cxnSp>
      <p:pic>
        <p:nvPicPr>
          <p:cNvPr id="17" name="Picture 16" descr="Minnesota State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17580" y="6272213"/>
            <a:ext cx="1188720" cy="402335"/>
          </a:xfrm>
          <a:prstGeom prst="rect">
            <a:avLst/>
          </a:prstGeom>
        </p:spPr>
      </p:pic>
    </p:spTree>
    <p:extLst>
      <p:ext uri="{BB962C8B-B14F-4D97-AF65-F5344CB8AC3E}">
        <p14:creationId xmlns:p14="http://schemas.microsoft.com/office/powerpoint/2010/main" val="2766369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Minnesota State logo."/>
          <p:cNvPicPr>
            <a:picLocks noChangeAspect="1"/>
          </p:cNvPicPr>
          <p:nvPr userDrawn="1"/>
        </p:nvPicPr>
        <p:blipFill rotWithShape="1">
          <a:blip r:embed="rId2">
            <a:extLst>
              <a:ext uri="{28A0092B-C50C-407E-A947-70E740481C1C}">
                <a14:useLocalDpi xmlns:a14="http://schemas.microsoft.com/office/drawing/2010/main" val="0"/>
              </a:ext>
            </a:extLst>
          </a:blip>
          <a:srcRect l="5000" t="36298" r="5000"/>
          <a:stretch/>
        </p:blipFill>
        <p:spPr>
          <a:xfrm>
            <a:off x="457199" y="539279"/>
            <a:ext cx="11284831" cy="2934056"/>
          </a:xfrm>
          <a:prstGeom prst="rect">
            <a:avLst/>
          </a:prstGeom>
        </p:spPr>
      </p:pic>
      <p:pic>
        <p:nvPicPr>
          <p:cNvPr id="4" name="Picture 3">
            <a:extLs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817" y="3749171"/>
            <a:ext cx="12673413" cy="160530"/>
          </a:xfrm>
          <a:prstGeom prst="rect">
            <a:avLst/>
          </a:prstGeom>
        </p:spPr>
      </p:pic>
      <p:sp>
        <p:nvSpPr>
          <p:cNvPr id="5" name="Text Placeholder 7"/>
          <p:cNvSpPr>
            <a:spLocks noGrp="1"/>
          </p:cNvSpPr>
          <p:nvPr>
            <p:ph type="body" sz="quarter" idx="10" hasCustomPrompt="1"/>
          </p:nvPr>
        </p:nvSpPr>
        <p:spPr>
          <a:xfrm>
            <a:off x="8290133" y="3124200"/>
            <a:ext cx="2667000" cy="457200"/>
          </a:xfrm>
          <a:prstGeom prst="rect">
            <a:avLst/>
          </a:prstGeom>
        </p:spPr>
        <p:txBody>
          <a:bodyPr>
            <a:normAutofit/>
          </a:bodyPr>
          <a:lstStyle>
            <a:lvl1pPr marL="0" indent="0" algn="r">
              <a:buNone/>
              <a:defRPr sz="1800" b="0">
                <a:solidFill>
                  <a:srgbClr val="003C66"/>
                </a:solidFill>
              </a:defRPr>
            </a:lvl1pPr>
          </a:lstStyle>
          <a:p>
            <a:pPr lvl="0"/>
            <a:r>
              <a:rPr lang="en-US"/>
              <a:t>Click to edit Date</a:t>
            </a:r>
          </a:p>
        </p:txBody>
      </p:sp>
      <p:sp>
        <p:nvSpPr>
          <p:cNvPr id="6" name="Text Placeholder 9"/>
          <p:cNvSpPr>
            <a:spLocks noGrp="1"/>
          </p:cNvSpPr>
          <p:nvPr>
            <p:ph type="body" sz="quarter" idx="11" hasCustomPrompt="1"/>
          </p:nvPr>
        </p:nvSpPr>
        <p:spPr>
          <a:xfrm>
            <a:off x="7604333" y="3468688"/>
            <a:ext cx="3352800" cy="417512"/>
          </a:xfrm>
          <a:prstGeom prst="rect">
            <a:avLst/>
          </a:prstGeom>
        </p:spPr>
        <p:txBody>
          <a:bodyPr>
            <a:noAutofit/>
          </a:bodyPr>
          <a:lstStyle>
            <a:lvl1pPr marL="0" indent="0" algn="r">
              <a:buNone/>
              <a:defRPr sz="1600" b="0">
                <a:solidFill>
                  <a:srgbClr val="003C66"/>
                </a:solidFill>
              </a:defRPr>
            </a:lvl1pPr>
          </a:lstStyle>
          <a:p>
            <a:pPr lvl="0"/>
            <a:r>
              <a:rPr lang="en-US"/>
              <a:t>Click to edit DEPARMENT NAME</a:t>
            </a:r>
          </a:p>
        </p:txBody>
      </p:sp>
      <p:sp>
        <p:nvSpPr>
          <p:cNvPr id="7" name="Text Placeholder 13"/>
          <p:cNvSpPr>
            <a:spLocks noGrp="1"/>
          </p:cNvSpPr>
          <p:nvPr>
            <p:ph type="body" sz="quarter" idx="13" hasCustomPrompt="1"/>
          </p:nvPr>
        </p:nvSpPr>
        <p:spPr>
          <a:xfrm>
            <a:off x="1255519" y="5105400"/>
            <a:ext cx="2667000" cy="533400"/>
          </a:xfrm>
          <a:prstGeom prst="rect">
            <a:avLst/>
          </a:prstGeom>
        </p:spPr>
        <p:txBody>
          <a:bodyPr>
            <a:normAutofit/>
          </a:bodyPr>
          <a:lstStyle>
            <a:lvl1pPr marL="0" indent="0">
              <a:buNone/>
              <a:defRPr sz="2000" b="1">
                <a:solidFill>
                  <a:srgbClr val="009F4D"/>
                </a:solidFill>
              </a:defRPr>
            </a:lvl1pPr>
          </a:lstStyle>
          <a:p>
            <a:pPr lvl="0"/>
            <a:r>
              <a:rPr lang="en-US"/>
              <a:t>Click to edit Subhead</a:t>
            </a:r>
          </a:p>
        </p:txBody>
      </p:sp>
      <p:sp>
        <p:nvSpPr>
          <p:cNvPr id="8" name="Text Placeholder 4" title="Text Box with MINNESOTA STATE typed in gray"/>
          <p:cNvSpPr>
            <a:spLocks noGrp="1"/>
          </p:cNvSpPr>
          <p:nvPr>
            <p:ph type="body" sz="quarter" idx="14"/>
          </p:nvPr>
        </p:nvSpPr>
        <p:spPr>
          <a:xfrm>
            <a:off x="1255519" y="5715000"/>
            <a:ext cx="2819400" cy="381000"/>
          </a:xfrm>
          <a:prstGeom prst="rect">
            <a:avLst/>
          </a:prstGeom>
        </p:spPr>
        <p:txBody>
          <a:bodyPr>
            <a:normAutofit/>
          </a:bodyPr>
          <a:lstStyle>
            <a:lvl1pPr marL="0" indent="0">
              <a:buNone/>
              <a:defRPr sz="1400" b="1">
                <a:solidFill>
                  <a:schemeClr val="bg1">
                    <a:lumMod val="50000"/>
                  </a:schemeClr>
                </a:solidFill>
                <a:latin typeface="+mn-lt"/>
              </a:defRPr>
            </a:lvl1pPr>
          </a:lstStyle>
          <a:p>
            <a:pPr lvl="0"/>
            <a:r>
              <a:rPr lang="en-US"/>
              <a:t>Click to edit Master text styles</a:t>
            </a:r>
          </a:p>
        </p:txBody>
      </p:sp>
      <p:sp>
        <p:nvSpPr>
          <p:cNvPr id="9" name="Title 1"/>
          <p:cNvSpPr>
            <a:spLocks noGrp="1"/>
          </p:cNvSpPr>
          <p:nvPr>
            <p:ph type="title"/>
          </p:nvPr>
        </p:nvSpPr>
        <p:spPr>
          <a:xfrm>
            <a:off x="1255519" y="3779839"/>
            <a:ext cx="9701614" cy="1325563"/>
          </a:xfrm>
        </p:spPr>
        <p:txBody>
          <a:bodyPr>
            <a:normAutofit/>
          </a:bodyPr>
          <a:lstStyle>
            <a:lvl1pPr>
              <a:defRPr sz="4000" b="1"/>
            </a:lvl1pPr>
          </a:lstStyle>
          <a:p>
            <a:r>
              <a:rPr lang="en-US"/>
              <a:t>Click to edit Master title style</a:t>
            </a:r>
          </a:p>
        </p:txBody>
      </p:sp>
    </p:spTree>
    <p:extLst>
      <p:ext uri="{BB962C8B-B14F-4D97-AF65-F5344CB8AC3E}">
        <p14:creationId xmlns:p14="http://schemas.microsoft.com/office/powerpoint/2010/main" val="4150587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TextBox 2" descr="30 East 7th Street, Suite 350&#10;St. Paul, MN  55101-7804&#10;&#10;Phone: 651-201-1800&#10;Toll-free: 888-667-2848&#10;&#10;www.mnscu.edu&#10;" title="Text box with Minnesota State address, phone numbers, and website address"/>
          <p:cNvSpPr txBox="1"/>
          <p:nvPr userDrawn="1"/>
        </p:nvSpPr>
        <p:spPr>
          <a:xfrm>
            <a:off x="4004930" y="2713207"/>
            <a:ext cx="4182140" cy="2616101"/>
          </a:xfrm>
          <a:prstGeom prst="rect">
            <a:avLst/>
          </a:prstGeom>
          <a:noFill/>
        </p:spPr>
        <p:txBody>
          <a:bodyPr wrap="square" rtlCol="0">
            <a:spAutoFit/>
          </a:bodyPr>
          <a:lstStyle/>
          <a:p>
            <a:pPr lvl="0" algn="ctr"/>
            <a:r>
              <a:rPr lang="en-US" sz="2400" b="0">
                <a:solidFill>
                  <a:srgbClr val="003C66"/>
                </a:solidFill>
              </a:rPr>
              <a:t>30 East 7th Street, Suite 350</a:t>
            </a:r>
          </a:p>
          <a:p>
            <a:pPr lvl="0" algn="ctr"/>
            <a:r>
              <a:rPr lang="en-US" sz="2400" b="0">
                <a:solidFill>
                  <a:srgbClr val="003C66"/>
                </a:solidFill>
              </a:rPr>
              <a:t>St. Paul, MN  55101-7804</a:t>
            </a:r>
          </a:p>
          <a:p>
            <a:pPr lvl="0" algn="ctr"/>
            <a:endParaRPr lang="en-US" sz="2400" b="0">
              <a:solidFill>
                <a:srgbClr val="003C66"/>
              </a:solidFill>
            </a:endParaRPr>
          </a:p>
          <a:p>
            <a:pPr lvl="0" algn="ctr"/>
            <a:r>
              <a:rPr lang="en-US" sz="2400" b="0">
                <a:solidFill>
                  <a:srgbClr val="003C66"/>
                </a:solidFill>
              </a:rPr>
              <a:t>651-201-1800</a:t>
            </a:r>
          </a:p>
          <a:p>
            <a:pPr lvl="0" algn="ctr"/>
            <a:r>
              <a:rPr lang="en-US" sz="2400" b="0">
                <a:solidFill>
                  <a:srgbClr val="003C66"/>
                </a:solidFill>
              </a:rPr>
              <a:t>888-667-2848</a:t>
            </a:r>
          </a:p>
          <a:p>
            <a:pPr lvl="0" algn="ctr"/>
            <a:endParaRPr lang="en-US" sz="2400" b="0">
              <a:solidFill>
                <a:schemeClr val="bg2"/>
              </a:solidFill>
            </a:endParaRPr>
          </a:p>
          <a:p>
            <a:pPr lvl="0" algn="ctr"/>
            <a:r>
              <a:rPr lang="en-US" sz="2000" b="1" baseline="0">
                <a:solidFill>
                  <a:srgbClr val="009F4D"/>
                </a:solidFill>
              </a:rPr>
              <a:t>MinnState.edu</a:t>
            </a:r>
          </a:p>
        </p:txBody>
      </p:sp>
      <p:pic>
        <p:nvPicPr>
          <p:cNvPr id="4" name="Picture 3" descr="Minnesota State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9000" y="439397"/>
            <a:ext cx="5334000" cy="1795604"/>
          </a:xfrm>
          <a:prstGeom prst="rect">
            <a:avLst/>
          </a:prstGeom>
        </p:spPr>
      </p:pic>
      <p:sp>
        <p:nvSpPr>
          <p:cNvPr id="5" name="TextBox 4" descr="MINNESOTA STATE IS AN AFFIRMATIVE ACTION, EQUAL OPPORTUNITY EMPLOYER AND EDUCATOR.&#10;" title="EEOE Statement"/>
          <p:cNvSpPr txBox="1"/>
          <p:nvPr userDrawn="1"/>
        </p:nvSpPr>
        <p:spPr>
          <a:xfrm>
            <a:off x="0" y="5849597"/>
            <a:ext cx="12192000" cy="707886"/>
          </a:xfrm>
          <a:prstGeom prst="rect">
            <a:avLst/>
          </a:prstGeom>
          <a:noFill/>
        </p:spPr>
        <p:txBody>
          <a:bodyPr wrap="square" rtlCol="0">
            <a:spAutoFit/>
          </a:bodyPr>
          <a:lstStyle/>
          <a:p>
            <a:pPr algn="ctr" rtl="0"/>
            <a:r>
              <a:rPr lang="en-US" sz="1000" b="0" i="0" kern="1200">
                <a:solidFill>
                  <a:schemeClr val="tx1"/>
                </a:solidFill>
                <a:effectLst/>
                <a:latin typeface="+mn-lt"/>
                <a:ea typeface="+mn-ea"/>
                <a:cs typeface="+mn-cs"/>
              </a:rPr>
              <a:t>This document is available in alternative formats to individuals with disabilities. </a:t>
            </a:r>
            <a:br>
              <a:rPr lang="en-US" sz="1000" b="0" i="0" kern="1200">
                <a:solidFill>
                  <a:schemeClr val="tx1"/>
                </a:solidFill>
                <a:effectLst/>
                <a:latin typeface="+mn-lt"/>
                <a:ea typeface="+mn-ea"/>
                <a:cs typeface="+mn-cs"/>
              </a:rPr>
            </a:br>
            <a:r>
              <a:rPr lang="en-US" sz="1000" b="0" i="0" kern="1200">
                <a:solidFill>
                  <a:schemeClr val="tx1"/>
                </a:solidFill>
                <a:effectLst/>
                <a:latin typeface="+mn-lt"/>
                <a:ea typeface="+mn-ea"/>
                <a:cs typeface="+mn-cs"/>
              </a:rPr>
              <a:t>To request an alternate format, contact Human Resources at 651-201-1664.</a:t>
            </a:r>
          </a:p>
          <a:p>
            <a:pPr algn="ctr" rtl="0"/>
            <a:r>
              <a:rPr lang="en-US" sz="1000" b="0" i="0" kern="1200">
                <a:solidFill>
                  <a:schemeClr val="tx1"/>
                </a:solidFill>
                <a:effectLst/>
                <a:latin typeface="+mn-lt"/>
                <a:ea typeface="+mn-ea"/>
                <a:cs typeface="+mn-cs"/>
              </a:rPr>
              <a:t>Individuals with hearing or speech disabilities may contact us via their preferred Telecommunications Relay Service.</a:t>
            </a:r>
          </a:p>
          <a:p>
            <a:pPr algn="ctr" rtl="0"/>
            <a:r>
              <a:rPr lang="en-US" sz="1000" b="0" i="0" kern="1200">
                <a:solidFill>
                  <a:schemeClr val="tx1"/>
                </a:solidFill>
                <a:effectLst/>
                <a:latin typeface="+mn-lt"/>
                <a:ea typeface="+mn-ea"/>
                <a:cs typeface="+mn-cs"/>
              </a:rPr>
              <a:t>Minnesota State is an affirmative action, equal opportunity employer and educator.</a:t>
            </a:r>
          </a:p>
        </p:txBody>
      </p:sp>
    </p:spTree>
    <p:extLst>
      <p:ext uri="{BB962C8B-B14F-4D97-AF65-F5344CB8AC3E}">
        <p14:creationId xmlns:p14="http://schemas.microsoft.com/office/powerpoint/2010/main" val="1523454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cSld name="1_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26AB1BF-0FAF-40E7-BB00-6DCE18D9E78D}" type="datetimeFigureOut">
              <a:rPr lang="en-US" smtClean="0"/>
              <a:pPr/>
              <a:t>7/8/2025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866880-CDBF-49D6-AC11-FC224198F8D7}" type="slidenum">
              <a:rPr lang="en-US" smtClean="0"/>
              <a:pPr/>
              <a:t>‹#›</a:t>
            </a:fld>
            <a:endParaRPr lang="en-US"/>
          </a:p>
        </p:txBody>
      </p:sp>
    </p:spTree>
    <p:extLst>
      <p:ext uri="{BB962C8B-B14F-4D97-AF65-F5344CB8AC3E}">
        <p14:creationId xmlns:p14="http://schemas.microsoft.com/office/powerpoint/2010/main" val="1831742206"/>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0" indent="0">
              <a:buNone/>
              <a:defRPr b="1">
                <a:solidFill>
                  <a:schemeClr val="tx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7">
            <a:extLst>
              <a:ext uri="{C183D7F6-B498-43B3-948B-1728B52AA6E4}">
                <adec:decorative xmlns:adec="http://schemas.microsoft.com/office/drawing/2017/decorative" val="1"/>
              </a:ext>
            </a:extLst>
          </p:cNvPr>
          <p:cNvSpPr/>
          <p:nvPr userDrawn="1"/>
        </p:nvSpPr>
        <p:spPr>
          <a:xfrm>
            <a:off x="0" y="0"/>
            <a:ext cx="304800" cy="6858000"/>
          </a:xfrm>
          <a:prstGeom prst="rect">
            <a:avLst/>
          </a:prstGeom>
          <a:solidFill>
            <a:srgbClr val="003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C183D7F6-B498-43B3-948B-1728B52AA6E4}">
                <adec:decorative xmlns:adec="http://schemas.microsoft.com/office/drawing/2017/decorative" val="1"/>
              </a:ext>
            </a:extLst>
          </p:cNvPr>
          <p:cNvCxnSpPr/>
          <p:nvPr userDrawn="1"/>
        </p:nvCxnSpPr>
        <p:spPr>
          <a:xfrm>
            <a:off x="304800" y="-76200"/>
            <a:ext cx="0" cy="6934200"/>
          </a:xfrm>
          <a:prstGeom prst="line">
            <a:avLst/>
          </a:prstGeom>
          <a:ln w="57150">
            <a:solidFill>
              <a:srgbClr val="009F4D"/>
            </a:solidFill>
          </a:ln>
        </p:spPr>
        <p:style>
          <a:lnRef idx="1">
            <a:schemeClr val="accent1"/>
          </a:lnRef>
          <a:fillRef idx="0">
            <a:schemeClr val="accent1"/>
          </a:fillRef>
          <a:effectRef idx="0">
            <a:schemeClr val="accent1"/>
          </a:effectRef>
          <a:fontRef idx="minor">
            <a:schemeClr val="tx1"/>
          </a:fontRef>
        </p:style>
      </p:cxnSp>
      <p:pic>
        <p:nvPicPr>
          <p:cNvPr id="17" name="Picture 16" descr="Minnesota State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17580" y="6272213"/>
            <a:ext cx="1188720" cy="402335"/>
          </a:xfrm>
          <a:prstGeom prst="rect">
            <a:avLst/>
          </a:prstGeom>
        </p:spPr>
      </p:pic>
    </p:spTree>
    <p:extLst>
      <p:ext uri="{BB962C8B-B14F-4D97-AF65-F5344CB8AC3E}">
        <p14:creationId xmlns:p14="http://schemas.microsoft.com/office/powerpoint/2010/main" val="3347726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normAutofit/>
          </a:bodyPr>
          <a:lstStyle>
            <a:lvl1pPr marL="0" indent="0">
              <a:buNone/>
              <a:defRPr sz="3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8" name="Rectangle 7">
            <a:extLst>
              <a:ext uri="{C183D7F6-B498-43B3-948B-1728B52AA6E4}">
                <adec:decorative xmlns:adec="http://schemas.microsoft.com/office/drawing/2017/decorative" val="1"/>
              </a:ext>
            </a:extLst>
          </p:cNvPr>
          <p:cNvSpPr/>
          <p:nvPr userDrawn="1"/>
        </p:nvSpPr>
        <p:spPr>
          <a:xfrm>
            <a:off x="0" y="0"/>
            <a:ext cx="304800" cy="6858000"/>
          </a:xfrm>
          <a:prstGeom prst="rect">
            <a:avLst/>
          </a:prstGeom>
          <a:solidFill>
            <a:srgbClr val="003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C183D7F6-B498-43B3-948B-1728B52AA6E4}">
                <adec:decorative xmlns:adec="http://schemas.microsoft.com/office/drawing/2017/decorative" val="1"/>
              </a:ext>
            </a:extLst>
          </p:cNvPr>
          <p:cNvCxnSpPr/>
          <p:nvPr userDrawn="1"/>
        </p:nvCxnSpPr>
        <p:spPr>
          <a:xfrm>
            <a:off x="304800" y="-76200"/>
            <a:ext cx="0" cy="6934200"/>
          </a:xfrm>
          <a:prstGeom prst="line">
            <a:avLst/>
          </a:prstGeom>
          <a:ln w="57150">
            <a:solidFill>
              <a:srgbClr val="009F4D"/>
            </a:solidFill>
          </a:ln>
        </p:spPr>
        <p:style>
          <a:lnRef idx="1">
            <a:schemeClr val="accent1"/>
          </a:lnRef>
          <a:fillRef idx="0">
            <a:schemeClr val="accent1"/>
          </a:fillRef>
          <a:effectRef idx="0">
            <a:schemeClr val="accent1"/>
          </a:effectRef>
          <a:fontRef idx="minor">
            <a:schemeClr val="tx1"/>
          </a:fontRef>
        </p:style>
      </p:cxnSp>
      <p:pic>
        <p:nvPicPr>
          <p:cNvPr id="17" name="Picture 16" descr="Minnesota State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17580" y="6272213"/>
            <a:ext cx="1188720" cy="402335"/>
          </a:xfrm>
          <a:prstGeom prst="rect">
            <a:avLst/>
          </a:prstGeom>
        </p:spPr>
      </p:pic>
    </p:spTree>
    <p:extLst>
      <p:ext uri="{BB962C8B-B14F-4D97-AF65-F5344CB8AC3E}">
        <p14:creationId xmlns:p14="http://schemas.microsoft.com/office/powerpoint/2010/main" val="3453438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8">
            <a:extLst>
              <a:ext uri="{C183D7F6-B498-43B3-948B-1728B52AA6E4}">
                <adec:decorative xmlns:adec="http://schemas.microsoft.com/office/drawing/2017/decorative" val="1"/>
              </a:ext>
            </a:extLst>
          </p:cNvPr>
          <p:cNvSpPr/>
          <p:nvPr userDrawn="1"/>
        </p:nvSpPr>
        <p:spPr>
          <a:xfrm>
            <a:off x="0" y="0"/>
            <a:ext cx="304800" cy="6858000"/>
          </a:xfrm>
          <a:prstGeom prst="rect">
            <a:avLst/>
          </a:prstGeom>
          <a:solidFill>
            <a:srgbClr val="003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C183D7F6-B498-43B3-948B-1728B52AA6E4}">
                <adec:decorative xmlns:adec="http://schemas.microsoft.com/office/drawing/2017/decorative" val="1"/>
              </a:ext>
            </a:extLst>
          </p:cNvPr>
          <p:cNvCxnSpPr/>
          <p:nvPr userDrawn="1"/>
        </p:nvCxnSpPr>
        <p:spPr>
          <a:xfrm>
            <a:off x="304800" y="-76200"/>
            <a:ext cx="0" cy="6934200"/>
          </a:xfrm>
          <a:prstGeom prst="line">
            <a:avLst/>
          </a:prstGeom>
          <a:ln w="57150">
            <a:solidFill>
              <a:srgbClr val="009F4D"/>
            </a:solidFill>
          </a:ln>
        </p:spPr>
        <p:style>
          <a:lnRef idx="1">
            <a:schemeClr val="accent1"/>
          </a:lnRef>
          <a:fillRef idx="0">
            <a:schemeClr val="accent1"/>
          </a:fillRef>
          <a:effectRef idx="0">
            <a:schemeClr val="accent1"/>
          </a:effectRef>
          <a:fontRef idx="minor">
            <a:schemeClr val="tx1"/>
          </a:fontRef>
        </p:style>
      </p:cxnSp>
      <p:pic>
        <p:nvPicPr>
          <p:cNvPr id="18" name="Picture 17" descr="Minnesota State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17580" y="6272213"/>
            <a:ext cx="1188720" cy="402335"/>
          </a:xfrm>
          <a:prstGeom prst="rect">
            <a:avLst/>
          </a:prstGeom>
        </p:spPr>
      </p:pic>
    </p:spTree>
    <p:extLst>
      <p:ext uri="{BB962C8B-B14F-4D97-AF65-F5344CB8AC3E}">
        <p14:creationId xmlns:p14="http://schemas.microsoft.com/office/powerpoint/2010/main" val="982429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Rectangle 10">
            <a:extLst>
              <a:ext uri="{C183D7F6-B498-43B3-948B-1728B52AA6E4}">
                <adec:decorative xmlns:adec="http://schemas.microsoft.com/office/drawing/2017/decorative" val="1"/>
              </a:ext>
            </a:extLst>
          </p:cNvPr>
          <p:cNvSpPr/>
          <p:nvPr userDrawn="1"/>
        </p:nvSpPr>
        <p:spPr>
          <a:xfrm>
            <a:off x="0" y="0"/>
            <a:ext cx="304800" cy="6858000"/>
          </a:xfrm>
          <a:prstGeom prst="rect">
            <a:avLst/>
          </a:prstGeom>
          <a:solidFill>
            <a:srgbClr val="003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C183D7F6-B498-43B3-948B-1728B52AA6E4}">
                <adec:decorative xmlns:adec="http://schemas.microsoft.com/office/drawing/2017/decorative" val="1"/>
              </a:ext>
            </a:extLst>
          </p:cNvPr>
          <p:cNvCxnSpPr/>
          <p:nvPr userDrawn="1"/>
        </p:nvCxnSpPr>
        <p:spPr>
          <a:xfrm>
            <a:off x="304800" y="-76200"/>
            <a:ext cx="0" cy="6934200"/>
          </a:xfrm>
          <a:prstGeom prst="line">
            <a:avLst/>
          </a:prstGeom>
          <a:ln w="57150">
            <a:solidFill>
              <a:srgbClr val="009F4D"/>
            </a:solidFill>
          </a:ln>
        </p:spPr>
        <p:style>
          <a:lnRef idx="1">
            <a:schemeClr val="accent1"/>
          </a:lnRef>
          <a:fillRef idx="0">
            <a:schemeClr val="accent1"/>
          </a:fillRef>
          <a:effectRef idx="0">
            <a:schemeClr val="accent1"/>
          </a:effectRef>
          <a:fontRef idx="minor">
            <a:schemeClr val="tx1"/>
          </a:fontRef>
        </p:style>
      </p:cxnSp>
      <p:pic>
        <p:nvPicPr>
          <p:cNvPr id="20" name="Picture 19" descr="Minnesota State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17580" y="6272213"/>
            <a:ext cx="1188720" cy="402335"/>
          </a:xfrm>
          <a:prstGeom prst="rect">
            <a:avLst/>
          </a:prstGeom>
        </p:spPr>
      </p:pic>
    </p:spTree>
    <p:extLst>
      <p:ext uri="{BB962C8B-B14F-4D97-AF65-F5344CB8AC3E}">
        <p14:creationId xmlns:p14="http://schemas.microsoft.com/office/powerpoint/2010/main" val="2991817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7" name="Rectangle 6">
            <a:extLst>
              <a:ext uri="{C183D7F6-B498-43B3-948B-1728B52AA6E4}">
                <adec:decorative xmlns:adec="http://schemas.microsoft.com/office/drawing/2017/decorative" val="1"/>
              </a:ext>
            </a:extLst>
          </p:cNvPr>
          <p:cNvSpPr/>
          <p:nvPr userDrawn="1"/>
        </p:nvSpPr>
        <p:spPr>
          <a:xfrm>
            <a:off x="0" y="0"/>
            <a:ext cx="304800" cy="6858000"/>
          </a:xfrm>
          <a:prstGeom prst="rect">
            <a:avLst/>
          </a:prstGeom>
          <a:solidFill>
            <a:srgbClr val="003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C183D7F6-B498-43B3-948B-1728B52AA6E4}">
                <adec:decorative xmlns:adec="http://schemas.microsoft.com/office/drawing/2017/decorative" val="1"/>
              </a:ext>
            </a:extLst>
          </p:cNvPr>
          <p:cNvCxnSpPr/>
          <p:nvPr userDrawn="1"/>
        </p:nvCxnSpPr>
        <p:spPr>
          <a:xfrm>
            <a:off x="304800" y="-76200"/>
            <a:ext cx="0" cy="6934200"/>
          </a:xfrm>
          <a:prstGeom prst="line">
            <a:avLst/>
          </a:prstGeom>
          <a:ln w="57150">
            <a:solidFill>
              <a:srgbClr val="009F4D"/>
            </a:solidFill>
          </a:ln>
        </p:spPr>
        <p:style>
          <a:lnRef idx="1">
            <a:schemeClr val="accent1"/>
          </a:lnRef>
          <a:fillRef idx="0">
            <a:schemeClr val="accent1"/>
          </a:fillRef>
          <a:effectRef idx="0">
            <a:schemeClr val="accent1"/>
          </a:effectRef>
          <a:fontRef idx="minor">
            <a:schemeClr val="tx1"/>
          </a:fontRef>
        </p:style>
      </p:cxnSp>
      <p:pic>
        <p:nvPicPr>
          <p:cNvPr id="16" name="Picture 15" descr="Minnesota State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17580" y="6272213"/>
            <a:ext cx="1188720" cy="402335"/>
          </a:xfrm>
          <a:prstGeom prst="rect">
            <a:avLst/>
          </a:prstGeom>
        </p:spPr>
      </p:pic>
    </p:spTree>
    <p:extLst>
      <p:ext uri="{BB962C8B-B14F-4D97-AF65-F5344CB8AC3E}">
        <p14:creationId xmlns:p14="http://schemas.microsoft.com/office/powerpoint/2010/main" val="4274978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Rectangle 5">
            <a:extLst>
              <a:ext uri="{C183D7F6-B498-43B3-948B-1728B52AA6E4}">
                <adec:decorative xmlns:adec="http://schemas.microsoft.com/office/drawing/2017/decorative" val="1"/>
              </a:ext>
            </a:extLst>
          </p:cNvPr>
          <p:cNvSpPr/>
          <p:nvPr userDrawn="1"/>
        </p:nvSpPr>
        <p:spPr>
          <a:xfrm>
            <a:off x="0" y="0"/>
            <a:ext cx="304800" cy="6858000"/>
          </a:xfrm>
          <a:prstGeom prst="rect">
            <a:avLst/>
          </a:prstGeom>
          <a:solidFill>
            <a:srgbClr val="003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C183D7F6-B498-43B3-948B-1728B52AA6E4}">
                <adec:decorative xmlns:adec="http://schemas.microsoft.com/office/drawing/2017/decorative" val="1"/>
              </a:ext>
            </a:extLst>
          </p:cNvPr>
          <p:cNvCxnSpPr/>
          <p:nvPr userDrawn="1"/>
        </p:nvCxnSpPr>
        <p:spPr>
          <a:xfrm>
            <a:off x="304800" y="-76200"/>
            <a:ext cx="0" cy="6934200"/>
          </a:xfrm>
          <a:prstGeom prst="line">
            <a:avLst/>
          </a:prstGeom>
          <a:ln w="57150">
            <a:solidFill>
              <a:srgbClr val="009F4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1483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Rectangle 8">
            <a:extLst>
              <a:ext uri="{C183D7F6-B498-43B3-948B-1728B52AA6E4}">
                <adec:decorative xmlns:adec="http://schemas.microsoft.com/office/drawing/2017/decorative" val="1"/>
              </a:ext>
            </a:extLst>
          </p:cNvPr>
          <p:cNvSpPr/>
          <p:nvPr userDrawn="1"/>
        </p:nvSpPr>
        <p:spPr>
          <a:xfrm>
            <a:off x="0" y="0"/>
            <a:ext cx="304800" cy="6858000"/>
          </a:xfrm>
          <a:prstGeom prst="rect">
            <a:avLst/>
          </a:prstGeom>
          <a:solidFill>
            <a:srgbClr val="003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C183D7F6-B498-43B3-948B-1728B52AA6E4}">
                <adec:decorative xmlns:adec="http://schemas.microsoft.com/office/drawing/2017/decorative" val="1"/>
              </a:ext>
            </a:extLst>
          </p:cNvPr>
          <p:cNvCxnSpPr/>
          <p:nvPr userDrawn="1"/>
        </p:nvCxnSpPr>
        <p:spPr>
          <a:xfrm>
            <a:off x="304800" y="-76200"/>
            <a:ext cx="0" cy="6934200"/>
          </a:xfrm>
          <a:prstGeom prst="line">
            <a:avLst/>
          </a:prstGeom>
          <a:ln w="57150">
            <a:solidFill>
              <a:srgbClr val="009F4D"/>
            </a:solidFill>
          </a:ln>
        </p:spPr>
        <p:style>
          <a:lnRef idx="1">
            <a:schemeClr val="accent1"/>
          </a:lnRef>
          <a:fillRef idx="0">
            <a:schemeClr val="accent1"/>
          </a:fillRef>
          <a:effectRef idx="0">
            <a:schemeClr val="accent1"/>
          </a:effectRef>
          <a:fontRef idx="minor">
            <a:schemeClr val="tx1"/>
          </a:fontRef>
        </p:style>
      </p:cxnSp>
      <p:pic>
        <p:nvPicPr>
          <p:cNvPr id="18" name="Picture 17" descr="Minnesota State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17580" y="6272213"/>
            <a:ext cx="1188720" cy="402335"/>
          </a:xfrm>
          <a:prstGeom prst="rect">
            <a:avLst/>
          </a:prstGeom>
        </p:spPr>
      </p:pic>
    </p:spTree>
    <p:extLst>
      <p:ext uri="{BB962C8B-B14F-4D97-AF65-F5344CB8AC3E}">
        <p14:creationId xmlns:p14="http://schemas.microsoft.com/office/powerpoint/2010/main" val="3675681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Rectangle 8">
            <a:extLst>
              <a:ext uri="{C183D7F6-B498-43B3-948B-1728B52AA6E4}">
                <adec:decorative xmlns:adec="http://schemas.microsoft.com/office/drawing/2017/decorative" val="1"/>
              </a:ext>
            </a:extLst>
          </p:cNvPr>
          <p:cNvSpPr/>
          <p:nvPr userDrawn="1"/>
        </p:nvSpPr>
        <p:spPr>
          <a:xfrm>
            <a:off x="0" y="0"/>
            <a:ext cx="304800" cy="6858000"/>
          </a:xfrm>
          <a:prstGeom prst="rect">
            <a:avLst/>
          </a:prstGeom>
          <a:solidFill>
            <a:srgbClr val="003C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C183D7F6-B498-43B3-948B-1728B52AA6E4}">
                <adec:decorative xmlns:adec="http://schemas.microsoft.com/office/drawing/2017/decorative" val="1"/>
              </a:ext>
            </a:extLst>
          </p:cNvPr>
          <p:cNvCxnSpPr/>
          <p:nvPr userDrawn="1"/>
        </p:nvCxnSpPr>
        <p:spPr>
          <a:xfrm>
            <a:off x="304800" y="-76200"/>
            <a:ext cx="0" cy="6934200"/>
          </a:xfrm>
          <a:prstGeom prst="line">
            <a:avLst/>
          </a:prstGeom>
          <a:ln w="57150">
            <a:solidFill>
              <a:srgbClr val="009F4D"/>
            </a:solidFill>
          </a:ln>
        </p:spPr>
        <p:style>
          <a:lnRef idx="1">
            <a:schemeClr val="accent1"/>
          </a:lnRef>
          <a:fillRef idx="0">
            <a:schemeClr val="accent1"/>
          </a:fillRef>
          <a:effectRef idx="0">
            <a:schemeClr val="accent1"/>
          </a:effectRef>
          <a:fontRef idx="minor">
            <a:schemeClr val="tx1"/>
          </a:fontRef>
        </p:style>
      </p:cxnSp>
      <p:pic>
        <p:nvPicPr>
          <p:cNvPr id="18" name="Picture 17" descr="Minnesota State logo."/>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117580" y="6272213"/>
            <a:ext cx="1188720" cy="402335"/>
          </a:xfrm>
          <a:prstGeom prst="rect">
            <a:avLst/>
          </a:prstGeom>
        </p:spPr>
      </p:pic>
    </p:spTree>
    <p:extLst>
      <p:ext uri="{BB962C8B-B14F-4D97-AF65-F5344CB8AC3E}">
        <p14:creationId xmlns:p14="http://schemas.microsoft.com/office/powerpoint/2010/main" val="11048173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245738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3.xml"/><Relationship Id="rId5" Type="http://schemas.openxmlformats.org/officeDocument/2006/relationships/hyperlink" Target="https://creativecommons.org/licenses/by-nc-nd/3.0/" TargetMode="External"/><Relationship Id="rId4" Type="http://schemas.openxmlformats.org/officeDocument/2006/relationships/hyperlink" Target="https://epitemnein-epitomic.blogspot.com/2014/01/cultivating-supremacy-of-compassion.html"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hyperlink" Target="https://creativecommons.org/licenses/by-nc-nd/3.0/" TargetMode="External"/><Relationship Id="rId5" Type="http://schemas.openxmlformats.org/officeDocument/2006/relationships/hyperlink" Target="https://epitemnein-epitomic.blogspot.com/2014/01/cultivating-supremacy-of-compassion.html" TargetMode="Externa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0.sv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9.png"/><Relationship Id="rId5" Type="http://schemas.openxmlformats.org/officeDocument/2006/relationships/hyperlink" Target="https://creativecommons.org/licenses/by/3.0/" TargetMode="External"/><Relationship Id="rId4" Type="http://schemas.openxmlformats.org/officeDocument/2006/relationships/hyperlink" Target="https://www.flickr.com/photos/143601516@N03/27571522123" TargetMode="Externa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s://www.eeoc.gov/fact-sheet/federal-laws-prohibiting-job-discrimination-questions-and-answers" TargetMode="External"/><Relationship Id="rId2" Type="http://schemas.openxmlformats.org/officeDocument/2006/relationships/slideLayout" Target="../slideLayouts/slideLayout2.xml"/><Relationship Id="rId1" Type="http://schemas.openxmlformats.org/officeDocument/2006/relationships/tags" Target="../tags/tag4.xml"/><Relationship Id="rId5" Type="http://schemas.openxmlformats.org/officeDocument/2006/relationships/image" Target="../media/image10.sv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10.svg"/></Relationships>
</file>

<file path=ppt/slides/_rels/slide19.xml.rels><?xml version="1.0" encoding="UTF-8" standalone="yes"?>
<Relationships xmlns="http://schemas.openxmlformats.org/package/2006/relationships"><Relationship Id="rId3" Type="http://schemas.openxmlformats.org/officeDocument/2006/relationships/hyperlink" Target="https://www.acep.org/life-as-a-physician/ethics--legal/emtala/emtala-fact-sheet/#:~:text=The%20Emergency%20Medical%20Treatment%20and,has%20remained%20an%20unfunded%20mandate" TargetMode="Externa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10.sv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hyperlink" Target="https://epitemnein-epitomic.blogspot.com/2014/01/cultivating-supremacy-of-compassion.html" TargetMode="External"/><Relationship Id="rId7" Type="http://schemas.openxmlformats.org/officeDocument/2006/relationships/image" Target="../media/image9.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hyperlink" Target="https://creativecommons.org/licenses/by-nc-nd/3.0/"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10.sv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10.svg"/></Relationships>
</file>

<file path=ppt/slides/_rels/slide22.xml.rels><?xml version="1.0" encoding="UTF-8" standalone="yes"?>
<Relationships xmlns="http://schemas.openxmlformats.org/package/2006/relationships"><Relationship Id="rId3" Type="http://schemas.openxmlformats.org/officeDocument/2006/relationships/hyperlink" Target="https://www.kff.org/affordable-care-act/fact-sheet/summary-of-the-affordable-care-act/" TargetMode="External"/><Relationship Id="rId2" Type="http://schemas.openxmlformats.org/officeDocument/2006/relationships/slideLayout" Target="../slideLayouts/slideLayout2.xml"/><Relationship Id="rId1" Type="http://schemas.openxmlformats.org/officeDocument/2006/relationships/tags" Target="../tags/tag9.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hyperlink" Target="https://www.hhs.gov/healthcare/about-the-aca/index.html"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10.svg"/></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revisor.mn.gov/statutes/cite/604A.01" TargetMode="External"/><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25.xml.rels><?xml version="1.0" encoding="UTF-8" standalone="yes"?>
<Relationships xmlns="http://schemas.openxmlformats.org/package/2006/relationships"><Relationship Id="rId3" Type="http://schemas.openxmlformats.org/officeDocument/2006/relationships/hyperlink" Target="https://www.revisor.mn.gov/statutes/cite/626.557" TargetMode="External"/><Relationship Id="rId2" Type="http://schemas.openxmlformats.org/officeDocument/2006/relationships/hyperlink" Target="https://www.house.mn.gov/hrd/pubs/vuladult.pdf" TargetMode="External"/><Relationship Id="rId1" Type="http://schemas.openxmlformats.org/officeDocument/2006/relationships/slideLayout" Target="../slideLayouts/slideLayout2.xml"/><Relationship Id="rId5" Type="http://schemas.openxmlformats.org/officeDocument/2006/relationships/image" Target="../media/image10.svg"/><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microsoft.com/office/2017/06/relationships/model3d" Target="../media/model3d1.glb"/><Relationship Id="rId1" Type="http://schemas.openxmlformats.org/officeDocument/2006/relationships/slideLayout" Target="../slideLayouts/slideLayout2.xml"/><Relationship Id="rId5" Type="http://schemas.openxmlformats.org/officeDocument/2006/relationships/image" Target="../media/image10.svg"/><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s://www.nia.nih.gov/health/advance-care-planning/preparing-living-will" TargetMode="External"/><Relationship Id="rId7" Type="http://schemas.openxmlformats.org/officeDocument/2006/relationships/hyperlink" Target="https://youtu.be/3EqG7wuaB84?si=Smkou6rxqzzwyjF2" TargetMode="External"/><Relationship Id="rId2" Type="http://schemas.openxmlformats.org/officeDocument/2006/relationships/hyperlink" Target="https://www.nia.nih.gov/health/advance-care-planning/advance-care-planning-advance-directives-health-care#directives" TargetMode="External"/><Relationship Id="rId1" Type="http://schemas.openxmlformats.org/officeDocument/2006/relationships/slideLayout" Target="../slideLayouts/slideLayout2.xml"/><Relationship Id="rId6" Type="http://schemas.openxmlformats.org/officeDocument/2006/relationships/hyperlink" Target="https://honoringchoices.org/" TargetMode="External"/><Relationship Id="rId5" Type="http://schemas.openxmlformats.org/officeDocument/2006/relationships/hyperlink" Target="https://www.mnmed.org/POLST" TargetMode="External"/><Relationship Id="rId4" Type="http://schemas.openxmlformats.org/officeDocument/2006/relationships/hyperlink" Target="https://www.nia.nih.gov/health/advance-care-planning/choosing-health-care-proxy" TargetMode="External"/><Relationship Id="rId9" Type="http://schemas.openxmlformats.org/officeDocument/2006/relationships/image" Target="../media/image8.sv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hyperlink" Target="https://creativecommons.org/licenses/by-nc-nd/3.0/" TargetMode="External"/><Relationship Id="rId5" Type="http://schemas.openxmlformats.org/officeDocument/2006/relationships/hyperlink" Target="https://epitemnein-epitomic.blogspot.com/2014/01/cultivating-supremacy-of-compassion.html" TargetMode="External"/><Relationship Id="rId4" Type="http://schemas.openxmlformats.org/officeDocument/2006/relationships/image" Target="../media/image6.jpeg"/></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33.xml.rels><?xml version="1.0" encoding="UTF-8" standalone="yes"?>
<Relationships xmlns="http://schemas.openxmlformats.org/package/2006/relationships"><Relationship Id="rId3" Type="http://schemas.openxmlformats.org/officeDocument/2006/relationships/hyperlink" Target="https://www.nurse24.it/infermiere/a-perugia-si-cerca-un-pensionato-con-competenze-infermieristiche-ed-e-polemica.html" TargetMode="External"/><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hyperlink" Target="https://creativecommons.org/licenses/by-nc-nd/3.0/"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36.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10.sv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hyperlink" Target="https://creativecommons.org/licenses/by-nc-nd/3.0/" TargetMode="External"/><Relationship Id="rId4" Type="http://schemas.openxmlformats.org/officeDocument/2006/relationships/hyperlink" Target="https://betterhealthwhileaging.net/qa-rude-resistant-aging-parent/"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39.xml.rels><?xml version="1.0" encoding="UTF-8" standalone="yes"?>
<Relationships xmlns="http://schemas.openxmlformats.org/package/2006/relationships"><Relationship Id="rId3" Type="http://schemas.openxmlformats.org/officeDocument/2006/relationships/hyperlink" Target="https://www.childwelfare.gov/resources/about-capta-legislative-history/"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hyperlink" Target="https://www.congress.gov/bill/117th-congress/house-bill/485/tex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house.mn.gov/hrd/pubs/vuladult.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hyperlink" Target="https://www.revisor.mn.gov/statutes/cite/626.557"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42.xml.rels><?xml version="1.0" encoding="UTF-8" standalone="yes"?>
<Relationships xmlns="http://schemas.openxmlformats.org/package/2006/relationships"><Relationship Id="rId3" Type="http://schemas.openxmlformats.org/officeDocument/2006/relationships/hyperlink" Target="https://www.revisor.mn.gov/statutes/cite/626.557"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hyperlink" Target="https://mn.gov/dhs/report-abuse/"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hyperlink" Target="https://creativecommons.org/licenses/by-nc-nd/3.0/" TargetMode="External"/><Relationship Id="rId5" Type="http://schemas.openxmlformats.org/officeDocument/2006/relationships/hyperlink" Target="https://betterhealthwhileaging.net/qa-rude-resistant-aging-parent/" TargetMode="External"/><Relationship Id="rId4" Type="http://schemas.openxmlformats.org/officeDocument/2006/relationships/image" Target="../media/image18.jpeg"/></Relationships>
</file>

<file path=ppt/slides/_rels/slide44.xml.rels><?xml version="1.0" encoding="UTF-8" standalone="yes"?>
<Relationships xmlns="http://schemas.openxmlformats.org/package/2006/relationships"><Relationship Id="rId3" Type="http://schemas.openxmlformats.org/officeDocument/2006/relationships/hyperlink" Target="https://www.revisor.mn.gov/statutes/cite/144.6502" TargetMode="External"/><Relationship Id="rId7" Type="http://schemas.openxmlformats.org/officeDocument/2006/relationships/image" Target="../media/image8.svg"/><Relationship Id="rId2" Type="http://schemas.openxmlformats.org/officeDocument/2006/relationships/hyperlink" Target="https://www.pbs.org/video/npt-reports-aging-matters-aging-matters-abuse-and-exploitation/" TargetMode="Externa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hyperlink" Target="https://youtu.be/j5wxhOslUfE?si=IMcec7zAIj4jC_TQ" TargetMode="External"/><Relationship Id="rId4" Type="http://schemas.openxmlformats.org/officeDocument/2006/relationships/hyperlink" Target="https://mnsenate.granicus.com/player/clip/3262" TargetMode="Externa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hyperlink" Target="https://creativecommons.org/licenses/by-nc-nd/3.0/" TargetMode="External"/><Relationship Id="rId5" Type="http://schemas.openxmlformats.org/officeDocument/2006/relationships/hyperlink" Target="https://epitemnein-epitomic.blogspot.com/2014/01/cultivating-supremacy-of-compassion.html" TargetMode="External"/><Relationship Id="rId4" Type="http://schemas.openxmlformats.org/officeDocument/2006/relationships/image" Target="../media/image6.jpeg"/></Relationships>
</file>

<file path=ppt/slides/_rels/slide4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s://www.health.state.mn.us/facilities/regulation/billofrights/index.html" TargetMode="External"/><Relationship Id="rId1" Type="http://schemas.openxmlformats.org/officeDocument/2006/relationships/slideLayout" Target="../slideLayouts/slideLayout2.xml"/><Relationship Id="rId5" Type="http://schemas.openxmlformats.org/officeDocument/2006/relationships/hyperlink" Target="https://creativecommons.org/licenses/by-nc-sa/3.0/" TargetMode="External"/><Relationship Id="rId4" Type="http://schemas.openxmlformats.org/officeDocument/2006/relationships/hyperlink" Target="https://arkansasgopwing.blogspot.com/2020/01/scott-county-arkansas-passes-ordinance.html" TargetMode="External"/></Relationships>
</file>

<file path=ppt/slides/_rels/slide4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s://researchoutreach.org/articles/pain-care-role-social-class-nurses-patient-management/" TargetMode="External"/><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hyperlink" Target="https://creativecommons.org/licenses/by-nc-nd/3.0/"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epitemnein-epitomic.blogspot.com/2014/01/cultivating-supremacy-of-compassion.html" TargetMode="External"/><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hyperlink" Target="https://creativecommons.org/licenses/by-nc-nd/3.0/"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s://epitemnein-epitomic.blogspot.com/2014/01/cultivating-supremacy-of-compassion.html" TargetMode="External"/><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hyperlink" Target="https://creativecommons.org/licenses/by-nc-nd/3.0/"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www.cdc.gov/phlp/php/resources/health-insurance-portability-and-accountability-act-of-1996-hipaa.html" TargetMode="External"/><Relationship Id="rId1" Type="http://schemas.openxmlformats.org/officeDocument/2006/relationships/slideLayout" Target="../slideLayouts/slideLayout2.xml"/><Relationship Id="rId4" Type="http://schemas.openxmlformats.org/officeDocument/2006/relationships/image" Target="../media/image10.svg"/></Relationships>
</file>

<file path=ppt/slides/_rels/slide56.xml.rels><?xml version="1.0" encoding="UTF-8" standalone="yes"?>
<Relationships xmlns="http://schemas.openxmlformats.org/package/2006/relationships"><Relationship Id="rId3" Type="http://schemas.openxmlformats.org/officeDocument/2006/relationships/hyperlink" Target="https://www.calhealthreport.org/2018/05/07/department-public-health-fines-hospitals-clinics-millions-patient-privacy-violations/" TargetMode="External"/><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hyperlink" Target="https://creativecommons.org/licenses/by-nd/3.0/" TargetMode="External"/></Relationships>
</file>

<file path=ppt/slides/_rels/slide5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s://epitemnein-epitomic.blogspot.com/2014/01/cultivating-supremacy-of-compassion.html" TargetMode="External"/><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hyperlink" Target="https://creativecommons.org/licenses/by-nc-nd/3.0/" TargetMode="External"/></Relationships>
</file>

<file path=ppt/slides/_rels/slide5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10.svg"/><Relationship Id="rId2" Type="http://schemas.openxmlformats.org/officeDocument/2006/relationships/hyperlink" Target="https://www.eeoc.gov/sexual-harassment" TargetMode="Externa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hyperlink" Target="https://creativecommons.org/licenses/by-nd/3.0/" TargetMode="External"/><Relationship Id="rId4" Type="http://schemas.openxmlformats.org/officeDocument/2006/relationships/hyperlink" Target="https://calaborlawnews.com/lawsuit/california-harassment-labor-law.php" TargetMode="External"/></Relationships>
</file>

<file path=ppt/slides/_rels/slide6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s://www.dli.mn.gov/business/employment-practices/termination-faqs" TargetMode="External"/><Relationship Id="rId1" Type="http://schemas.openxmlformats.org/officeDocument/2006/relationships/slideLayout" Target="../slideLayouts/slideLayout2.xml"/><Relationship Id="rId5" Type="http://schemas.openxmlformats.org/officeDocument/2006/relationships/hyperlink" Target="https://creativecommons.org/licenses/by-nd/3.0/" TargetMode="External"/><Relationship Id="rId4" Type="http://schemas.openxmlformats.org/officeDocument/2006/relationships/hyperlink" Target="https://calaborlawnews.com/lawsuit/california-wrongful-termination-labor-law.php" TargetMode="External"/></Relationships>
</file>

<file path=ppt/slides/_rels/slide62.xml.rels><?xml version="1.0" encoding="UTF-8" standalone="yes"?>
<Relationships xmlns="http://schemas.openxmlformats.org/package/2006/relationships"><Relationship Id="rId3" Type="http://schemas.openxmlformats.org/officeDocument/2006/relationships/image" Target="../media/image11.jpeg"/><Relationship Id="rId2" Type="http://schemas.microsoft.com/office/2018/10/relationships/comments" Target="../comments/modernComment_2FC_34B8C164.xml"/><Relationship Id="rId1" Type="http://schemas.openxmlformats.org/officeDocument/2006/relationships/slideLayout" Target="../slideLayouts/slideLayout2.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hyperlink" Target="https://www.flickr.com/photos/143601516@N03/27571522123" TargetMode="External"/></Relationships>
</file>

<file path=ppt/slides/_rels/slide63.xml.rels><?xml version="1.0" encoding="UTF-8" standalone="yes"?>
<Relationships xmlns="http://schemas.openxmlformats.org/package/2006/relationships"><Relationship Id="rId3" Type="http://schemas.openxmlformats.org/officeDocument/2006/relationships/hyperlink" Target="https://epitemnein-epitomic.blogspot.com/2014/01/cultivating-supremacy-of-compassion.html" TargetMode="External"/><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hyperlink" Target="https://creativecommons.org/licenses/by-nc-nd/3.0/" TargetMode="Externa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https://www.ncbi.nlm.nih.gov/books/NBK430827/" TargetMode="External"/><Relationship Id="rId2" Type="http://schemas.openxmlformats.org/officeDocument/2006/relationships/hyperlink" Target="https://my.clevelandclinic.org/health/treatments/24268-informed-consent" TargetMode="Externa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hyperlink" Target="https://prepareforyourcare.org/en/prepare/welcome" TargetMode="Externa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hyperlink" Target="https://epitemnein-epitomic.blogspot.com/2014/01/cultivating-supremacy-of-compassion.html" TargetMode="External"/><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hyperlink" Target="https://creativecommons.org/licenses/by-nc-nd/3.0/" TargetMode="External"/></Relationships>
</file>

<file path=ppt/slides/_rels/slide68.xml.rels><?xml version="1.0" encoding="UTF-8" standalone="yes"?>
<Relationships xmlns="http://schemas.openxmlformats.org/package/2006/relationships"><Relationship Id="rId3" Type="http://schemas.openxmlformats.org/officeDocument/2006/relationships/hyperlink" Target="http://www.flickr.com/photos/143601516@N03/28011015990" TargetMode="External"/><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hyperlink" Target="https://creativecommons.org/licenses/by/3.0/" TargetMode="External"/></Relationships>
</file>

<file path=ppt/slides/_rels/slide6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hyperlink" Target="https://youtu.be/3N8A5LMlego?si=TBR_lBORKjmHzWKp" TargetMode="External"/><Relationship Id="rId2" Type="http://schemas.openxmlformats.org/officeDocument/2006/relationships/hyperlink" Target="https://youtu.be/i9FBEiZRnmo" TargetMode="Externa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hyperlink" Target="https://epitemnein-epitomic.blogspot.com/2014/01/cultivating-supremacy-of-compassion.html" TargetMode="External"/><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hyperlink" Target="https://creativecommons.org/licenses/by-nc-nd/3.0/" TargetMode="External"/></Relationships>
</file>

<file path=ppt/slides/_rels/slide7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14.xml"/><Relationship Id="rId7" Type="http://schemas.openxmlformats.org/officeDocument/2006/relationships/diagramColors" Target="../diagrams/colors2.xml"/><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diagramQuickStyle" Target="../diagrams/quickStyle2.xml"/><Relationship Id="rId5" Type="http://schemas.openxmlformats.org/officeDocument/2006/relationships/diagramLayout" Target="../diagrams/layout2.xml"/><Relationship Id="rId10" Type="http://schemas.openxmlformats.org/officeDocument/2006/relationships/image" Target="../media/image10.svg"/><Relationship Id="rId4" Type="http://schemas.openxmlformats.org/officeDocument/2006/relationships/diagramData" Target="../diagrams/data2.xml"/><Relationship Id="rId9" Type="http://schemas.openxmlformats.org/officeDocument/2006/relationships/image" Target="../media/image9.png"/></Relationships>
</file>

<file path=ppt/slides/_rels/slide7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hyperlink" Target="https://epitemnein-epitomic.blogspot.com/2014/01/cultivating-supremacy-of-compassion.html" TargetMode="External"/><Relationship Id="rId2" Type="http://schemas.openxmlformats.org/officeDocument/2006/relationships/image" Target="../media/image6.jpeg"/><Relationship Id="rId1" Type="http://schemas.openxmlformats.org/officeDocument/2006/relationships/slideLayout" Target="../slideLayouts/slideLayout11.xml"/><Relationship Id="rId4" Type="http://schemas.openxmlformats.org/officeDocument/2006/relationships/hyperlink" Target="https://creativecommons.org/licenses/by-nc-nd/3.0/"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Minnesota State - Minnesota State Centers of Excellence">
            <a:extLst>
              <a:ext uri="{FF2B5EF4-FFF2-40B4-BE49-F238E27FC236}">
                <a16:creationId xmlns:a16="http://schemas.microsoft.com/office/drawing/2014/main" id="{9780D10D-9705-5022-FF50-25DC8A7C386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476" y="315619"/>
            <a:ext cx="5139005" cy="1078501"/>
          </a:xfrm>
          <a:prstGeom prst="rect">
            <a:avLst/>
          </a:prstGeom>
          <a:noFill/>
          <a:ln>
            <a:noFill/>
          </a:ln>
        </p:spPr>
      </p:pic>
      <p:sp>
        <p:nvSpPr>
          <p:cNvPr id="4" name="Title 3"/>
          <p:cNvSpPr>
            <a:spLocks noGrp="1"/>
          </p:cNvSpPr>
          <p:nvPr>
            <p:ph type="title"/>
          </p:nvPr>
        </p:nvSpPr>
        <p:spPr/>
        <p:txBody>
          <a:bodyPr/>
          <a:lstStyle/>
          <a:p>
            <a:r>
              <a:rPr lang="en-US"/>
              <a:t>Healthcare Core Curriculum</a:t>
            </a:r>
          </a:p>
        </p:txBody>
      </p:sp>
      <p:sp>
        <p:nvSpPr>
          <p:cNvPr id="7" name="Text Placeholder 6"/>
          <p:cNvSpPr>
            <a:spLocks noGrp="1"/>
          </p:cNvSpPr>
          <p:nvPr>
            <p:ph type="body" idx="1"/>
          </p:nvPr>
        </p:nvSpPr>
        <p:spPr/>
        <p:txBody>
          <a:bodyPr/>
          <a:lstStyle/>
          <a:p>
            <a:r>
              <a:rPr lang="en-US"/>
              <a:t>Legal Issues in Healthcare</a:t>
            </a:r>
          </a:p>
        </p:txBody>
      </p:sp>
      <p:pic>
        <p:nvPicPr>
          <p:cNvPr id="3" name="Picture 2" descr="A water droplet falling into a heart shape&#10;&#10;Description automatically generated">
            <a:extLst>
              <a:ext uri="{FF2B5EF4-FFF2-40B4-BE49-F238E27FC236}">
                <a16:creationId xmlns:a16="http://schemas.microsoft.com/office/drawing/2014/main" id="{3E64A39A-EE2E-A64E-DF2E-4B3303516431}"/>
              </a:ext>
            </a:extLst>
          </p:cNvPr>
          <p:cNvPicPr>
            <a:picLocks noChangeAspect="1"/>
          </p:cNvPicPr>
          <p:nvPr/>
        </p:nvPicPr>
        <p:blipFill>
          <a:blip r:embed="rId3">
            <a:alphaModFix amt="11000"/>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333274" y="0"/>
            <a:ext cx="11858726" cy="6858000"/>
          </a:xfrm>
          <a:prstGeom prst="rect">
            <a:avLst/>
          </a:prstGeom>
        </p:spPr>
      </p:pic>
      <p:sp>
        <p:nvSpPr>
          <p:cNvPr id="5" name="TextBox 4">
            <a:extLst>
              <a:ext uri="{FF2B5EF4-FFF2-40B4-BE49-F238E27FC236}">
                <a16:creationId xmlns:a16="http://schemas.microsoft.com/office/drawing/2014/main" id="{1ACDEB9E-BF73-D991-14A5-D6B90CB20379}"/>
              </a:ext>
            </a:extLst>
          </p:cNvPr>
          <p:cNvSpPr txBox="1"/>
          <p:nvPr/>
        </p:nvSpPr>
        <p:spPr>
          <a:xfrm>
            <a:off x="333274" y="6627168"/>
            <a:ext cx="3867150"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hlinkClick r:id="rId4" tooltip="https://epitemnein-epitomic.blogspot.com/2014/01/cultivating-supremacy-of-compassion.html"/>
              </a:rPr>
              <a:t>This Photo</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rPr>
              <a:t> by Unknown Author is licensed under </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hlinkClick r:id="rId5" tooltip="https://creativecommons.org/licenses/by-nc-nd/3.0/"/>
              </a:rPr>
              <a:t>CC BY-NC-ND</a:t>
            </a:r>
            <a:endParaRPr kumimoji="0" lang="en-US" sz="900" b="0" i="0" u="none" strike="noStrike" kern="1200" cap="none" spc="0" normalizeH="0" baseline="0" noProof="0">
              <a:ln>
                <a:noFill/>
              </a:ln>
              <a:solidFill>
                <a:srgbClr val="003C66"/>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56218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43B41-2630-642A-DDEA-6D3530151957}"/>
              </a:ext>
            </a:extLst>
          </p:cNvPr>
          <p:cNvSpPr>
            <a:spLocks noGrp="1"/>
          </p:cNvSpPr>
          <p:nvPr>
            <p:ph type="title"/>
          </p:nvPr>
        </p:nvSpPr>
        <p:spPr>
          <a:xfrm>
            <a:off x="838200" y="282829"/>
            <a:ext cx="10515600" cy="704723"/>
          </a:xfrm>
        </p:spPr>
        <p:txBody>
          <a:bodyPr/>
          <a:lstStyle/>
          <a:p>
            <a:pPr algn="ctr"/>
            <a:r>
              <a:rPr lang="en-US"/>
              <a:t>Vocabulary List</a:t>
            </a:r>
          </a:p>
        </p:txBody>
      </p:sp>
      <p:sp>
        <p:nvSpPr>
          <p:cNvPr id="3" name="Content Placeholder 2">
            <a:extLst>
              <a:ext uri="{FF2B5EF4-FFF2-40B4-BE49-F238E27FC236}">
                <a16:creationId xmlns:a16="http://schemas.microsoft.com/office/drawing/2014/main" id="{99039FAB-4A02-4137-BADF-FE7929CE60FE}"/>
              </a:ext>
            </a:extLst>
          </p:cNvPr>
          <p:cNvSpPr>
            <a:spLocks noGrp="1"/>
          </p:cNvSpPr>
          <p:nvPr>
            <p:ph idx="1"/>
          </p:nvPr>
        </p:nvSpPr>
        <p:spPr>
          <a:xfrm>
            <a:off x="548640" y="1086522"/>
            <a:ext cx="11420856" cy="5637007"/>
          </a:xfrm>
        </p:spPr>
        <p:txBody>
          <a:bodyPr vert="horz" lIns="91440" tIns="45720" rIns="91440" bIns="45720" rtlCol="0" anchor="t">
            <a:normAutofit/>
          </a:bodyPr>
          <a:lstStyle/>
          <a:p>
            <a:r>
              <a:rPr lang="en-US" sz="2200" dirty="0">
                <a:solidFill>
                  <a:srgbClr val="00B050"/>
                </a:solidFill>
              </a:rPr>
              <a:t>FEDERAL LAWS: </a:t>
            </a:r>
            <a:endParaRPr lang="en-US" sz="2200">
              <a:solidFill>
                <a:srgbClr val="00B050"/>
              </a:solidFill>
              <a:ea typeface="Calibri"/>
              <a:cs typeface="Calibri"/>
            </a:endParaRPr>
          </a:p>
          <a:p>
            <a:r>
              <a:rPr lang="en-US" sz="2200" dirty="0">
                <a:ea typeface="Calibri"/>
                <a:cs typeface="Calibri"/>
              </a:rPr>
              <a:t>Social Security Act (1935): </a:t>
            </a:r>
            <a:r>
              <a:rPr lang="en-US" sz="2200" b="0" dirty="0">
                <a:ea typeface="Calibri"/>
                <a:cs typeface="Calibri"/>
              </a:rPr>
              <a:t>Established the foundation for various social insurance programs, including Medicare and Medicaid. Amendments over the years have expanded and refined these programs. </a:t>
            </a:r>
            <a:endParaRPr lang="en-US" sz="2200" dirty="0">
              <a:ea typeface="Calibri"/>
              <a:cs typeface="Calibri"/>
            </a:endParaRPr>
          </a:p>
          <a:p>
            <a:r>
              <a:rPr lang="en-US" sz="2200" dirty="0">
                <a:solidFill>
                  <a:srgbClr val="002060"/>
                </a:solidFill>
                <a:ea typeface="Calibri"/>
                <a:cs typeface="Calibri"/>
              </a:rPr>
              <a:t>Discrimination Acts (1964-2008): </a:t>
            </a:r>
            <a:r>
              <a:rPr lang="en-US" sz="2200" b="0" dirty="0">
                <a:solidFill>
                  <a:srgbClr val="002060"/>
                </a:solidFill>
                <a:ea typeface="Calibri"/>
                <a:cs typeface="Calibri"/>
              </a:rPr>
              <a:t>Laws prohibiting job discrimination, enforced by the Equal Employment Opportunity Commission (EEOC)</a:t>
            </a:r>
            <a:endParaRPr lang="en-US" sz="2200" dirty="0">
              <a:ea typeface="Calibri"/>
              <a:cs typeface="Calibri"/>
            </a:endParaRPr>
          </a:p>
          <a:p>
            <a:r>
              <a:rPr lang="en-US" sz="2200" dirty="0">
                <a:ea typeface="Calibri"/>
                <a:cs typeface="Calibri"/>
              </a:rPr>
              <a:t>Omnibus Budget Reconciliation Act (OBRA) 1987: </a:t>
            </a:r>
            <a:r>
              <a:rPr lang="en-US" sz="2200" b="0" dirty="0">
                <a:ea typeface="Calibri"/>
                <a:cs typeface="Calibri"/>
              </a:rPr>
              <a:t>Created and enforcement regulation with an emphasis on resident-centered outcomes for enhanced quality of life and quality of care of residents in nursing homes. Also regulates the education and registration of nursing assistants. </a:t>
            </a:r>
            <a:endParaRPr lang="en-US" sz="2200">
              <a:ea typeface="Calibri"/>
              <a:cs typeface="Calibri"/>
            </a:endParaRPr>
          </a:p>
          <a:p>
            <a:r>
              <a:rPr lang="en-US" sz="2400" dirty="0">
                <a:ea typeface="Calibri"/>
                <a:cs typeface="Calibri"/>
              </a:rPr>
              <a:t>Emergency Medical Treatment and Labor Act (EMTALA) (1986):</a:t>
            </a:r>
            <a:r>
              <a:rPr lang="en-US" sz="2400" b="0" dirty="0">
                <a:ea typeface="Calibri"/>
                <a:cs typeface="Calibri"/>
              </a:rPr>
              <a:t> Law that requires hospitals to provide emergency medical treatment to individuals regardless of their ability to pay or their insurance status. </a:t>
            </a:r>
            <a:endParaRPr lang="en-US" dirty="0"/>
          </a:p>
          <a:p>
            <a:r>
              <a:rPr lang="en-US" sz="2200" dirty="0">
                <a:ea typeface="Calibri"/>
                <a:cs typeface="Calibri"/>
              </a:rPr>
              <a:t>American</a:t>
            </a:r>
            <a:r>
              <a:rPr lang="en-US" sz="2200" dirty="0"/>
              <a:t> Disability Act (ADA) (1990): </a:t>
            </a:r>
            <a:r>
              <a:rPr lang="en-US" sz="2200" b="0" dirty="0"/>
              <a:t>Prevents employment discrimination against disabled applicants who are qualified to perform the job with reasonable accommodations </a:t>
            </a:r>
            <a:endParaRPr lang="en-US" sz="2200" dirty="0">
              <a:ea typeface="Calibri"/>
              <a:cs typeface="Calibri"/>
            </a:endParaRPr>
          </a:p>
          <a:p>
            <a:endParaRPr lang="en-US" sz="2200" b="0" dirty="0">
              <a:ea typeface="Calibri"/>
              <a:cs typeface="Calibri"/>
            </a:endParaRPr>
          </a:p>
          <a:p>
            <a:endParaRPr lang="en-US" sz="2200" b="0" dirty="0">
              <a:ea typeface="Calibri"/>
              <a:cs typeface="Calibri"/>
            </a:endParaRPr>
          </a:p>
          <a:p>
            <a:endParaRPr lang="en-US" sz="3500"/>
          </a:p>
          <a:p>
            <a:endParaRPr lang="en-US"/>
          </a:p>
        </p:txBody>
      </p:sp>
    </p:spTree>
    <p:extLst>
      <p:ext uri="{BB962C8B-B14F-4D97-AF65-F5344CB8AC3E}">
        <p14:creationId xmlns:p14="http://schemas.microsoft.com/office/powerpoint/2010/main" val="4055506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43B41-2630-642A-DDEA-6D3530151957}"/>
              </a:ext>
            </a:extLst>
          </p:cNvPr>
          <p:cNvSpPr>
            <a:spLocks noGrp="1"/>
          </p:cNvSpPr>
          <p:nvPr>
            <p:ph type="title"/>
          </p:nvPr>
        </p:nvSpPr>
        <p:spPr>
          <a:xfrm>
            <a:off x="838200" y="282829"/>
            <a:ext cx="10515600" cy="704723"/>
          </a:xfrm>
        </p:spPr>
        <p:txBody>
          <a:bodyPr/>
          <a:lstStyle/>
          <a:p>
            <a:pPr algn="ctr"/>
            <a:r>
              <a:rPr lang="en-US"/>
              <a:t>Vocabulary List</a:t>
            </a:r>
          </a:p>
        </p:txBody>
      </p:sp>
      <p:sp>
        <p:nvSpPr>
          <p:cNvPr id="3" name="Content Placeholder 2">
            <a:extLst>
              <a:ext uri="{FF2B5EF4-FFF2-40B4-BE49-F238E27FC236}">
                <a16:creationId xmlns:a16="http://schemas.microsoft.com/office/drawing/2014/main" id="{99039FAB-4A02-4137-BADF-FE7929CE60FE}"/>
              </a:ext>
            </a:extLst>
          </p:cNvPr>
          <p:cNvSpPr>
            <a:spLocks noGrp="1"/>
          </p:cNvSpPr>
          <p:nvPr>
            <p:ph idx="1"/>
          </p:nvPr>
        </p:nvSpPr>
        <p:spPr>
          <a:xfrm>
            <a:off x="548640" y="1086522"/>
            <a:ext cx="11420856" cy="5637007"/>
          </a:xfrm>
        </p:spPr>
        <p:txBody>
          <a:bodyPr vert="horz" lIns="91440" tIns="45720" rIns="91440" bIns="45720" rtlCol="0" anchor="t">
            <a:normAutofit/>
          </a:bodyPr>
          <a:lstStyle/>
          <a:p>
            <a:r>
              <a:rPr lang="en-US" sz="2200" dirty="0">
                <a:solidFill>
                  <a:srgbClr val="00B050"/>
                </a:solidFill>
              </a:rPr>
              <a:t>FEDERAL LAWS: </a:t>
            </a:r>
            <a:endParaRPr lang="en-US" sz="2200" dirty="0">
              <a:solidFill>
                <a:srgbClr val="00B050"/>
              </a:solidFill>
              <a:ea typeface="Calibri"/>
              <a:cs typeface="Calibri"/>
            </a:endParaRPr>
          </a:p>
          <a:p>
            <a:r>
              <a:rPr lang="en-US" sz="2200" dirty="0">
                <a:ea typeface="Calibri"/>
                <a:cs typeface="Calibri"/>
              </a:rPr>
              <a:t>Patient Self -Determination Act (PSDA) (1991): </a:t>
            </a:r>
            <a:r>
              <a:rPr lang="en-US" sz="2200" b="0" dirty="0">
                <a:ea typeface="Calibri"/>
                <a:cs typeface="Calibri"/>
              </a:rPr>
              <a:t>Requires Federally funded health care facilities to inform clients/residents about their rights to make treatment choices. Receivers of care must be asked if they have a Living Will or a Durable Power of Attorney for HealthCare. </a:t>
            </a:r>
            <a:endParaRPr lang="en-US" sz="2200" dirty="0">
              <a:ea typeface="Calibri"/>
              <a:cs typeface="Calibri"/>
            </a:endParaRPr>
          </a:p>
          <a:p>
            <a:r>
              <a:rPr lang="en-US" sz="2200" dirty="0">
                <a:ea typeface="Calibri"/>
                <a:cs typeface="Calibri"/>
              </a:rPr>
              <a:t>Equal Pay Act (1993): </a:t>
            </a:r>
            <a:r>
              <a:rPr lang="en-US" sz="2200" b="0" dirty="0">
                <a:ea typeface="Calibri"/>
                <a:cs typeface="Calibri"/>
              </a:rPr>
              <a:t>Prevents wage discrimination </a:t>
            </a:r>
            <a:endParaRPr lang="en-US" sz="2200" dirty="0">
              <a:ea typeface="Calibri"/>
              <a:cs typeface="Calibri"/>
            </a:endParaRPr>
          </a:p>
          <a:p>
            <a:r>
              <a:rPr lang="en-US" sz="2200" dirty="0">
                <a:ea typeface="Calibri"/>
                <a:cs typeface="Calibri"/>
              </a:rPr>
              <a:t>Health Insurance Portability &amp; Accountability Act (HIPAA) (1996): </a:t>
            </a:r>
            <a:r>
              <a:rPr lang="en-US" sz="2200" b="0" dirty="0">
                <a:ea typeface="Calibri"/>
                <a:cs typeface="Calibri"/>
              </a:rPr>
              <a:t>Protects client privacy and security of health information</a:t>
            </a:r>
            <a:endParaRPr lang="en-US" sz="2200" dirty="0">
              <a:ea typeface="Calibri"/>
              <a:cs typeface="Calibri"/>
            </a:endParaRPr>
          </a:p>
          <a:p>
            <a:r>
              <a:rPr lang="en-US" sz="2200" dirty="0">
                <a:ea typeface="Calibri"/>
                <a:cs typeface="Calibri"/>
              </a:rPr>
              <a:t>Medicare Prescription Drug, Improvement, and Modernization Act (MMA) (2003): </a:t>
            </a:r>
            <a:r>
              <a:rPr lang="en-US" sz="2200" b="0" dirty="0">
                <a:ea typeface="Calibri"/>
                <a:cs typeface="Calibri"/>
              </a:rPr>
              <a:t>Law created Medicare Part D, which provides prescription drug coverage for Medicare beneficiaries. It also included provisions for other Medicare improvements and reforms. </a:t>
            </a:r>
            <a:endParaRPr lang="en-US" dirty="0"/>
          </a:p>
          <a:p>
            <a:r>
              <a:rPr lang="en-US" sz="2200" dirty="0"/>
              <a:t>Mental Health Parity and Addiction Equity Act (MHPAEA) (2008): </a:t>
            </a:r>
            <a:r>
              <a:rPr lang="en-US" sz="2200" b="0" dirty="0"/>
              <a:t>Law requires that mental health and substance use disorder benefits be provided at parity with medical and surgical benefits, aiming to reduce disparities in coverage and treatment</a:t>
            </a:r>
            <a:endParaRPr lang="en-US" sz="2200" b="0" dirty="0">
              <a:ea typeface="Calibri"/>
              <a:cs typeface="Calibri"/>
            </a:endParaRPr>
          </a:p>
          <a:p>
            <a:endParaRPr lang="en-US" sz="2200" b="0" dirty="0">
              <a:ea typeface="Calibri"/>
              <a:cs typeface="Calibri"/>
            </a:endParaRPr>
          </a:p>
          <a:p>
            <a:endParaRPr lang="en-US" sz="3200" b="0"/>
          </a:p>
          <a:p>
            <a:endParaRPr lang="en-US" sz="3100" b="0"/>
          </a:p>
          <a:p>
            <a:endParaRPr lang="en-US" sz="3500" b="0"/>
          </a:p>
        </p:txBody>
      </p:sp>
    </p:spTree>
    <p:extLst>
      <p:ext uri="{BB962C8B-B14F-4D97-AF65-F5344CB8AC3E}">
        <p14:creationId xmlns:p14="http://schemas.microsoft.com/office/powerpoint/2010/main" val="19600971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43B41-2630-642A-DDEA-6D3530151957}"/>
              </a:ext>
            </a:extLst>
          </p:cNvPr>
          <p:cNvSpPr>
            <a:spLocks noGrp="1"/>
          </p:cNvSpPr>
          <p:nvPr>
            <p:ph type="title"/>
          </p:nvPr>
        </p:nvSpPr>
        <p:spPr>
          <a:xfrm>
            <a:off x="838200" y="282829"/>
            <a:ext cx="10515600" cy="704723"/>
          </a:xfrm>
        </p:spPr>
        <p:txBody>
          <a:bodyPr/>
          <a:lstStyle/>
          <a:p>
            <a:pPr algn="ctr"/>
            <a:r>
              <a:rPr lang="en-US"/>
              <a:t>Vocabulary List</a:t>
            </a:r>
          </a:p>
        </p:txBody>
      </p:sp>
      <p:sp>
        <p:nvSpPr>
          <p:cNvPr id="3" name="Content Placeholder 2">
            <a:extLst>
              <a:ext uri="{FF2B5EF4-FFF2-40B4-BE49-F238E27FC236}">
                <a16:creationId xmlns:a16="http://schemas.microsoft.com/office/drawing/2014/main" id="{99039FAB-4A02-4137-BADF-FE7929CE60FE}"/>
              </a:ext>
            </a:extLst>
          </p:cNvPr>
          <p:cNvSpPr>
            <a:spLocks noGrp="1"/>
          </p:cNvSpPr>
          <p:nvPr>
            <p:ph idx="1"/>
          </p:nvPr>
        </p:nvSpPr>
        <p:spPr>
          <a:xfrm>
            <a:off x="548640" y="1086522"/>
            <a:ext cx="11420856" cy="5637007"/>
          </a:xfrm>
        </p:spPr>
        <p:txBody>
          <a:bodyPr vert="horz" lIns="91440" tIns="45720" rIns="91440" bIns="45720" rtlCol="0" anchor="t">
            <a:noAutofit/>
          </a:bodyPr>
          <a:lstStyle/>
          <a:p>
            <a:r>
              <a:rPr lang="en-US" sz="2400" dirty="0">
                <a:solidFill>
                  <a:srgbClr val="00B050"/>
                </a:solidFill>
              </a:rPr>
              <a:t>FEDERAL LAWS: </a:t>
            </a:r>
          </a:p>
          <a:p>
            <a:r>
              <a:rPr lang="en-US" sz="2200" dirty="0">
                <a:solidFill>
                  <a:srgbClr val="002060"/>
                </a:solidFill>
                <a:ea typeface="Calibri"/>
                <a:cs typeface="Calibri"/>
              </a:rPr>
              <a:t>Affordable Care Act (ACA) (2010): </a:t>
            </a:r>
            <a:r>
              <a:rPr lang="en-US" sz="2200" b="0" dirty="0">
                <a:solidFill>
                  <a:srgbClr val="002060"/>
                </a:solidFill>
                <a:ea typeface="Calibri"/>
                <a:cs typeface="Calibri"/>
              </a:rPr>
              <a:t>Expanded access to healthcare, established health insurance exchanges and provided subsidies for insurance premiums. It also mandated that all Americans have health insurance and included provisions for Medicaid expansion and protections for people with pre-existing conditions.</a:t>
            </a:r>
            <a:endParaRPr lang="en-US" sz="2200">
              <a:solidFill>
                <a:srgbClr val="002060"/>
              </a:solidFill>
              <a:ea typeface="Calibri"/>
              <a:cs typeface="Calibri"/>
            </a:endParaRPr>
          </a:p>
          <a:p>
            <a:endParaRPr lang="en-US" sz="2200" b="0" dirty="0">
              <a:solidFill>
                <a:srgbClr val="002060"/>
              </a:solidFill>
              <a:ea typeface="Calibri"/>
              <a:cs typeface="Calibri"/>
            </a:endParaRPr>
          </a:p>
          <a:p>
            <a:r>
              <a:rPr lang="en-US" sz="2200" dirty="0">
                <a:ea typeface="Calibri"/>
                <a:cs typeface="Calibri"/>
              </a:rPr>
              <a:t>Patient Protection and Affordable Care Act (PPACA): </a:t>
            </a:r>
            <a:r>
              <a:rPr lang="en-US" sz="2200" b="0" dirty="0">
                <a:ea typeface="Calibri"/>
                <a:cs typeface="Calibri"/>
              </a:rPr>
              <a:t>Often grouped with the ACA, this Act includes many of the same provisions and focuses on improving t</a:t>
            </a:r>
            <a:r>
              <a:rPr lang="en-US" sz="2200" b="0" dirty="0">
                <a:solidFill>
                  <a:srgbClr val="002060"/>
                </a:solidFill>
                <a:ea typeface="Calibri"/>
                <a:cs typeface="Calibri"/>
              </a:rPr>
              <a:t>he quality of healthcare and reducing costs</a:t>
            </a:r>
            <a:endParaRPr lang="en-US" dirty="0"/>
          </a:p>
          <a:p>
            <a:endParaRPr lang="en-US" sz="2200" b="0" dirty="0">
              <a:solidFill>
                <a:srgbClr val="002060"/>
              </a:solidFill>
            </a:endParaRPr>
          </a:p>
          <a:p>
            <a:r>
              <a:rPr lang="en-US" sz="2400" dirty="0"/>
              <a:t>21st Century Cures Act (2016): </a:t>
            </a:r>
            <a:r>
              <a:rPr lang="en-US" sz="2400" b="0" dirty="0"/>
              <a:t>Law accelerates medical product development and brings new innovations to patients more quickly. It includes provisions for mental health reforms, funding for medical research, and the promotion of electronic health records. </a:t>
            </a:r>
            <a:endParaRPr lang="en-US" sz="2400" b="0">
              <a:ea typeface="Calibri"/>
              <a:cs typeface="Calibri"/>
            </a:endParaRPr>
          </a:p>
          <a:p>
            <a:endParaRPr lang="en-US" sz="2400" b="0"/>
          </a:p>
          <a:p>
            <a:endParaRPr lang="en-US" sz="2400" b="0"/>
          </a:p>
          <a:p>
            <a:endParaRPr lang="en-US" sz="2000" b="0" dirty="0">
              <a:ea typeface="Calibri"/>
              <a:cs typeface="Calibri"/>
            </a:endParaRPr>
          </a:p>
          <a:p>
            <a:endParaRPr lang="en-US" sz="2400" b="0"/>
          </a:p>
        </p:txBody>
      </p:sp>
    </p:spTree>
    <p:extLst>
      <p:ext uri="{BB962C8B-B14F-4D97-AF65-F5344CB8AC3E}">
        <p14:creationId xmlns:p14="http://schemas.microsoft.com/office/powerpoint/2010/main" val="38239895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43B41-2630-642A-DDEA-6D3530151957}"/>
              </a:ext>
            </a:extLst>
          </p:cNvPr>
          <p:cNvSpPr>
            <a:spLocks noGrp="1"/>
          </p:cNvSpPr>
          <p:nvPr>
            <p:ph type="title"/>
          </p:nvPr>
        </p:nvSpPr>
        <p:spPr>
          <a:xfrm>
            <a:off x="838200" y="282829"/>
            <a:ext cx="10515600" cy="704723"/>
          </a:xfrm>
        </p:spPr>
        <p:txBody>
          <a:bodyPr/>
          <a:lstStyle/>
          <a:p>
            <a:pPr algn="ctr"/>
            <a:r>
              <a:rPr lang="en-US"/>
              <a:t>Vocabulary List</a:t>
            </a:r>
          </a:p>
        </p:txBody>
      </p:sp>
      <p:sp>
        <p:nvSpPr>
          <p:cNvPr id="3" name="Content Placeholder 2">
            <a:extLst>
              <a:ext uri="{FF2B5EF4-FFF2-40B4-BE49-F238E27FC236}">
                <a16:creationId xmlns:a16="http://schemas.microsoft.com/office/drawing/2014/main" id="{99039FAB-4A02-4137-BADF-FE7929CE60FE}"/>
              </a:ext>
            </a:extLst>
          </p:cNvPr>
          <p:cNvSpPr>
            <a:spLocks noGrp="1"/>
          </p:cNvSpPr>
          <p:nvPr>
            <p:ph idx="1"/>
          </p:nvPr>
        </p:nvSpPr>
        <p:spPr>
          <a:xfrm>
            <a:off x="548640" y="1086522"/>
            <a:ext cx="11420856" cy="5637007"/>
          </a:xfrm>
        </p:spPr>
        <p:txBody>
          <a:bodyPr vert="horz" lIns="91440" tIns="45720" rIns="91440" bIns="45720" rtlCol="0" anchor="t">
            <a:normAutofit/>
          </a:bodyPr>
          <a:lstStyle/>
          <a:p>
            <a:r>
              <a:rPr lang="en-US" sz="2400" dirty="0">
                <a:solidFill>
                  <a:srgbClr val="00B050"/>
                </a:solidFill>
              </a:rPr>
              <a:t>STATE LAWS: </a:t>
            </a:r>
            <a:endParaRPr lang="en-US" sz="2400" dirty="0">
              <a:solidFill>
                <a:srgbClr val="00B050"/>
              </a:solidFill>
              <a:ea typeface="Calibri"/>
              <a:cs typeface="Calibri"/>
            </a:endParaRPr>
          </a:p>
          <a:p>
            <a:r>
              <a:rPr lang="en-US" sz="2200" dirty="0"/>
              <a:t>Dept. Health Human Services  and criminal background checks: </a:t>
            </a:r>
            <a:r>
              <a:rPr lang="en-US" sz="2200" b="0" dirty="0">
                <a:solidFill>
                  <a:srgbClr val="000000"/>
                </a:solidFill>
              </a:rPr>
              <a:t>Background studies are required for employees who provide direct contact service to residents/patients in facilities licensed by the state (Example: MN Department of Health), work in certain health and human services programs, in childcare settings, or who have direct contact with vulnerable populations.</a:t>
            </a:r>
            <a:endParaRPr lang="en-US" sz="2200" b="0">
              <a:solidFill>
                <a:srgbClr val="000000"/>
              </a:solidFill>
              <a:ea typeface="Calibri"/>
              <a:cs typeface="Calibri"/>
            </a:endParaRPr>
          </a:p>
          <a:p>
            <a:endParaRPr lang="en-US" sz="2200" b="0" dirty="0">
              <a:solidFill>
                <a:srgbClr val="000000"/>
              </a:solidFill>
            </a:endParaRPr>
          </a:p>
          <a:p>
            <a:r>
              <a:rPr lang="en-US" sz="2200" dirty="0"/>
              <a:t>Good Samaritan Law (Example: MN Good Samaritan Law): </a:t>
            </a:r>
            <a:r>
              <a:rPr lang="en-US" sz="2200" b="0" dirty="0"/>
              <a:t>The Minnesota Good Samaritan Law is designed to encourage people to assist others in emergencies without fear of legal repercussions. Specifically, it protects individuals from civil liability when they voluntarily provide aid or medical assistance in good faith during emergencies, if their actions are not grossly negligent or intentionally harmful. </a:t>
            </a:r>
            <a:r>
              <a:rPr lang="en-US" sz="2200" b="0" i="1" dirty="0"/>
              <a:t>Healthcare workers are covered under this law when they are NOT at their workplace.</a:t>
            </a:r>
            <a:r>
              <a:rPr lang="en-US" sz="2200" b="0" dirty="0"/>
              <a:t> </a:t>
            </a:r>
            <a:endParaRPr lang="en-US" sz="2200" b="0">
              <a:ea typeface="Calibri"/>
              <a:cs typeface="Calibri"/>
            </a:endParaRPr>
          </a:p>
          <a:p>
            <a:endParaRPr lang="en-US" sz="2200" b="0" dirty="0"/>
          </a:p>
          <a:p>
            <a:r>
              <a:rPr lang="en-US" sz="2200" dirty="0"/>
              <a:t>Vulnerable Adults Act: </a:t>
            </a:r>
            <a:r>
              <a:rPr lang="en-US" sz="2200" b="0" dirty="0"/>
              <a:t>A law that provides for protection of adults considered vulnerable due to physical, mental or emotional impairment</a:t>
            </a:r>
            <a:endParaRPr lang="en-US" sz="2200" b="0">
              <a:ea typeface="Calibri"/>
              <a:cs typeface="Calibri"/>
            </a:endParaRPr>
          </a:p>
          <a:p>
            <a:endParaRPr lang="en-US" sz="2200" dirty="0">
              <a:ea typeface="Calibri"/>
              <a:cs typeface="Calibri"/>
            </a:endParaRPr>
          </a:p>
        </p:txBody>
      </p:sp>
    </p:spTree>
    <p:extLst>
      <p:ext uri="{BB962C8B-B14F-4D97-AF65-F5344CB8AC3E}">
        <p14:creationId xmlns:p14="http://schemas.microsoft.com/office/powerpoint/2010/main" val="2778979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2489" y="1233404"/>
            <a:ext cx="10792132" cy="3466612"/>
          </a:xfrm>
        </p:spPr>
        <p:txBody>
          <a:bodyPr>
            <a:normAutofit/>
          </a:bodyPr>
          <a:lstStyle/>
          <a:p>
            <a:pPr marL="0" indent="0">
              <a:buNone/>
            </a:pPr>
            <a:r>
              <a:rPr lang="en-US" sz="2400">
                <a:cs typeface="Arial"/>
              </a:rPr>
              <a:t>Explain the laws related to healthcare and their influence on the delivery system.	</a:t>
            </a:r>
          </a:p>
          <a:p>
            <a:pPr marL="342900" indent="-342900">
              <a:buFont typeface="Arial" panose="020B0604020202020204" pitchFamily="34" charset="0"/>
              <a:buChar char="•"/>
            </a:pPr>
            <a:r>
              <a:rPr lang="en-US" sz="2400" b="0">
                <a:cs typeface="Arial"/>
              </a:rPr>
              <a:t>Discuss common legal terms</a:t>
            </a:r>
          </a:p>
          <a:p>
            <a:pPr marL="342900" indent="-342900">
              <a:buFont typeface="Arial" panose="020B0604020202020204" pitchFamily="34" charset="0"/>
              <a:buChar char="•"/>
            </a:pPr>
            <a:r>
              <a:rPr lang="en-US" sz="2400" b="0">
                <a:cs typeface="Arial"/>
              </a:rPr>
              <a:t>Name the federal laws related to Healthcare</a:t>
            </a:r>
          </a:p>
          <a:p>
            <a:pPr marL="342900" indent="-342900">
              <a:buFont typeface="Arial" panose="020B0604020202020204" pitchFamily="34" charset="0"/>
              <a:buChar char="•"/>
            </a:pPr>
            <a:r>
              <a:rPr lang="en-US" sz="2400" b="0">
                <a:cs typeface="Arial"/>
              </a:rPr>
              <a:t>Discuss state laws that relate to healthcare</a:t>
            </a:r>
          </a:p>
          <a:p>
            <a:pPr marL="342900" indent="-342900">
              <a:buFont typeface="Arial" panose="020B0604020202020204" pitchFamily="34" charset="0"/>
              <a:buChar char="•"/>
            </a:pPr>
            <a:r>
              <a:rPr lang="en-US" sz="2400" b="0">
                <a:cs typeface="Arial"/>
              </a:rPr>
              <a:t>Explain why everyone should have an advanced directive whether they are ill or not</a:t>
            </a:r>
          </a:p>
          <a:p>
            <a:pPr marL="342900" indent="-342900">
              <a:buFont typeface="Arial" panose="020B0604020202020204" pitchFamily="34" charset="0"/>
              <a:buChar char="•"/>
            </a:pPr>
            <a:r>
              <a:rPr lang="en-US" sz="2400" b="0">
                <a:cs typeface="Arial"/>
              </a:rPr>
              <a:t>Define differences between certification, registration and licensure</a:t>
            </a:r>
          </a:p>
          <a:p>
            <a:pPr algn="ctr"/>
            <a:endParaRPr lang="en-US" sz="1600"/>
          </a:p>
        </p:txBody>
      </p:sp>
      <p:sp>
        <p:nvSpPr>
          <p:cNvPr id="2" name="Title 1"/>
          <p:cNvSpPr>
            <a:spLocks noGrp="1"/>
          </p:cNvSpPr>
          <p:nvPr>
            <p:ph type="title"/>
          </p:nvPr>
        </p:nvSpPr>
        <p:spPr>
          <a:xfrm>
            <a:off x="632489" y="52399"/>
            <a:ext cx="5467097" cy="951845"/>
          </a:xfrm>
        </p:spPr>
        <p:txBody>
          <a:bodyPr anchor="b">
            <a:normAutofit/>
          </a:bodyPr>
          <a:lstStyle/>
          <a:p>
            <a:r>
              <a:rPr lang="en-US" sz="3200">
                <a:cs typeface="Arial"/>
              </a:rPr>
              <a:t>Competency 1</a:t>
            </a:r>
          </a:p>
        </p:txBody>
      </p:sp>
      <p:pic>
        <p:nvPicPr>
          <p:cNvPr id="5" name="Picture 4" descr="A water droplet falling into a heart shape&#10;&#10;Description automatically generated">
            <a:extLst>
              <a:ext uri="{FF2B5EF4-FFF2-40B4-BE49-F238E27FC236}">
                <a16:creationId xmlns:a16="http://schemas.microsoft.com/office/drawing/2014/main" id="{9374A75C-464B-5C30-5A71-349D19A3C50B}"/>
              </a:ext>
            </a:extLst>
          </p:cNvPr>
          <p:cNvPicPr>
            <a:picLocks noChangeAspect="1"/>
          </p:cNvPicPr>
          <p:nvPr/>
        </p:nvPicPr>
        <p:blipFill>
          <a:blip r:embed="rId4">
            <a:alphaModFix amt="12000"/>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333274" y="0"/>
            <a:ext cx="11858726" cy="6858000"/>
          </a:xfrm>
          <a:prstGeom prst="rect">
            <a:avLst/>
          </a:prstGeom>
        </p:spPr>
      </p:pic>
      <p:sp>
        <p:nvSpPr>
          <p:cNvPr id="6" name="TextBox 5">
            <a:extLst>
              <a:ext uri="{FF2B5EF4-FFF2-40B4-BE49-F238E27FC236}">
                <a16:creationId xmlns:a16="http://schemas.microsoft.com/office/drawing/2014/main" id="{12DB2307-779D-2F13-DAA5-5D32D5C31202}"/>
              </a:ext>
            </a:extLst>
          </p:cNvPr>
          <p:cNvSpPr txBox="1"/>
          <p:nvPr/>
        </p:nvSpPr>
        <p:spPr>
          <a:xfrm>
            <a:off x="632489" y="6573256"/>
            <a:ext cx="4471103"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95DA"/>
                </a:solidFill>
                <a:effectLst/>
                <a:uLnTx/>
                <a:uFillTx/>
                <a:latin typeface="Calibri" panose="020F0502020204030204"/>
                <a:ea typeface="+mn-ea"/>
                <a:cs typeface="+mn-cs"/>
                <a:hlinkClick r:id="rId5" tooltip="https://epitemnein-epitomic.blogspot.com/2014/01/cultivating-supremacy-of-compassion.html">
                  <a:extLst>
                    <a:ext uri="{A12FA001-AC4F-418D-AE19-62706E023703}">
                      <ahyp:hlinkClr xmlns:ahyp="http://schemas.microsoft.com/office/drawing/2018/hyperlinkcolor" val="tx"/>
                    </a:ext>
                  </a:extLst>
                </a:hlinkClick>
              </a:rPr>
              <a:t>This Photo</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rPr>
              <a:t> by Unknown Author is licensed under </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hlinkClick r:id="rId6" tooltip="https://creativecommons.org/licenses/by-nc-nd/3.0/"/>
              </a:rPr>
              <a:t>CC BY-NC-ND</a:t>
            </a:r>
            <a:endParaRPr kumimoji="0" lang="en-US" sz="900" b="0" i="0" u="none" strike="noStrike" kern="1200" cap="none" spc="0" normalizeH="0" baseline="0" noProof="0">
              <a:ln>
                <a:noFill/>
              </a:ln>
              <a:solidFill>
                <a:srgbClr val="003C66"/>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16769719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6001F-586F-4B1B-9054-440ADCABF821}"/>
              </a:ext>
            </a:extLst>
          </p:cNvPr>
          <p:cNvSpPr>
            <a:spLocks noGrp="1"/>
          </p:cNvSpPr>
          <p:nvPr>
            <p:ph type="title"/>
          </p:nvPr>
        </p:nvSpPr>
        <p:spPr>
          <a:xfrm>
            <a:off x="805728" y="205376"/>
            <a:ext cx="5910272" cy="681774"/>
          </a:xfrm>
        </p:spPr>
        <p:txBody>
          <a:bodyPr>
            <a:normAutofit fontScale="90000"/>
          </a:bodyPr>
          <a:lstStyle/>
          <a:p>
            <a:pPr>
              <a:lnSpc>
                <a:spcPct val="110000"/>
              </a:lnSpc>
            </a:pPr>
            <a:r>
              <a:rPr lang="en-US" sz="4400" b="1"/>
              <a:t>Common Legal Terms</a:t>
            </a:r>
            <a:r>
              <a:rPr lang="en-US"/>
              <a:t> </a:t>
            </a:r>
            <a:endParaRPr lang="en-US" sz="4400" b="1"/>
          </a:p>
        </p:txBody>
      </p:sp>
      <p:sp>
        <p:nvSpPr>
          <p:cNvPr id="3" name="Content Placeholder 2">
            <a:extLst>
              <a:ext uri="{FF2B5EF4-FFF2-40B4-BE49-F238E27FC236}">
                <a16:creationId xmlns:a16="http://schemas.microsoft.com/office/drawing/2014/main" id="{3399A66D-861B-49E0-BF2A-913AFF456023}"/>
              </a:ext>
            </a:extLst>
          </p:cNvPr>
          <p:cNvSpPr>
            <a:spLocks noGrp="1"/>
          </p:cNvSpPr>
          <p:nvPr>
            <p:ph sz="quarter" idx="1"/>
          </p:nvPr>
        </p:nvSpPr>
        <p:spPr>
          <a:xfrm>
            <a:off x="805728" y="1123556"/>
            <a:ext cx="7090791" cy="5323492"/>
          </a:xfrm>
        </p:spPr>
        <p:txBody>
          <a:bodyPr>
            <a:normAutofit/>
          </a:bodyPr>
          <a:lstStyle/>
          <a:p>
            <a:pPr>
              <a:lnSpc>
                <a:spcPct val="110000"/>
              </a:lnSpc>
            </a:pPr>
            <a:r>
              <a:rPr lang="en-US" sz="2600"/>
              <a:t>Review vocabulary list:</a:t>
            </a:r>
          </a:p>
          <a:p>
            <a:pPr marL="457200" indent="-457200">
              <a:lnSpc>
                <a:spcPct val="110000"/>
              </a:lnSpc>
              <a:buFont typeface="Arial" panose="020B0604020202020204" pitchFamily="34" charset="0"/>
              <a:buChar char="•"/>
            </a:pPr>
            <a:r>
              <a:rPr lang="en-US" sz="2600" b="0"/>
              <a:t>Abuse</a:t>
            </a:r>
          </a:p>
          <a:p>
            <a:pPr marL="457200" indent="-457200">
              <a:lnSpc>
                <a:spcPct val="110000"/>
              </a:lnSpc>
              <a:buFont typeface="Arial" panose="020B0604020202020204" pitchFamily="34" charset="0"/>
              <a:buChar char="•"/>
            </a:pPr>
            <a:r>
              <a:rPr lang="en-US" sz="2600" b="0"/>
              <a:t>Advanced directives</a:t>
            </a:r>
          </a:p>
          <a:p>
            <a:pPr marL="457200" indent="-457200">
              <a:lnSpc>
                <a:spcPct val="110000"/>
              </a:lnSpc>
              <a:buFont typeface="Arial" panose="020B0604020202020204" pitchFamily="34" charset="0"/>
              <a:buChar char="•"/>
            </a:pPr>
            <a:r>
              <a:rPr lang="en-US" sz="2600" b="0"/>
              <a:t>Civil law</a:t>
            </a:r>
          </a:p>
          <a:p>
            <a:pPr marL="457200" indent="-457200">
              <a:lnSpc>
                <a:spcPct val="110000"/>
              </a:lnSpc>
              <a:buFont typeface="Arial" panose="020B0604020202020204" pitchFamily="34" charset="0"/>
              <a:buChar char="•"/>
            </a:pPr>
            <a:r>
              <a:rPr lang="en-US" sz="2600" b="0"/>
              <a:t>Criminal law</a:t>
            </a:r>
          </a:p>
          <a:p>
            <a:pPr marL="457200" indent="-457200">
              <a:lnSpc>
                <a:spcPct val="110000"/>
              </a:lnSpc>
              <a:buFont typeface="Arial" panose="020B0604020202020204" pitchFamily="34" charset="0"/>
              <a:buChar char="•"/>
            </a:pPr>
            <a:r>
              <a:rPr lang="en-US" sz="2600" b="0"/>
              <a:t>Discrimination</a:t>
            </a:r>
          </a:p>
          <a:p>
            <a:pPr marL="457200" indent="-457200">
              <a:lnSpc>
                <a:spcPct val="110000"/>
              </a:lnSpc>
              <a:buFont typeface="Arial" panose="020B0604020202020204" pitchFamily="34" charset="0"/>
              <a:buChar char="•"/>
            </a:pPr>
            <a:r>
              <a:rPr lang="en-US" sz="2600" b="0"/>
              <a:t>Fraud</a:t>
            </a:r>
          </a:p>
          <a:p>
            <a:pPr marL="457200" indent="-457200">
              <a:lnSpc>
                <a:spcPct val="110000"/>
              </a:lnSpc>
              <a:buFont typeface="Arial" panose="020B0604020202020204" pitchFamily="34" charset="0"/>
              <a:buChar char="•"/>
            </a:pPr>
            <a:r>
              <a:rPr lang="en-US" sz="2600" b="0"/>
              <a:t>Malpractice</a:t>
            </a:r>
          </a:p>
          <a:p>
            <a:pPr marL="457200" indent="-457200">
              <a:lnSpc>
                <a:spcPct val="110000"/>
              </a:lnSpc>
              <a:buFont typeface="Arial" panose="020B0604020202020204" pitchFamily="34" charset="0"/>
              <a:buChar char="•"/>
            </a:pPr>
            <a:r>
              <a:rPr lang="en-US" sz="2600" b="0"/>
              <a:t>Rights</a:t>
            </a:r>
          </a:p>
          <a:p>
            <a:pPr marL="457200" indent="-457200">
              <a:lnSpc>
                <a:spcPct val="110000"/>
              </a:lnSpc>
              <a:buFont typeface="Arial" panose="020B0604020202020204" pitchFamily="34" charset="0"/>
              <a:buChar char="•"/>
            </a:pPr>
            <a:r>
              <a:rPr lang="en-US" sz="2600" b="0"/>
              <a:t>Harassment</a:t>
            </a:r>
          </a:p>
          <a:p>
            <a:pPr lvl="1">
              <a:lnSpc>
                <a:spcPct val="110000"/>
              </a:lnSpc>
            </a:pPr>
            <a:endParaRPr lang="en-US" sz="1500"/>
          </a:p>
          <a:p>
            <a:pPr>
              <a:lnSpc>
                <a:spcPct val="110000"/>
              </a:lnSpc>
            </a:pPr>
            <a:endParaRPr lang="en-US" sz="1500"/>
          </a:p>
        </p:txBody>
      </p:sp>
      <p:pic>
        <p:nvPicPr>
          <p:cNvPr id="10" name="Picture 9" descr="A gavel and a book&#10;&#10;Description automatically generated">
            <a:extLst>
              <a:ext uri="{FF2B5EF4-FFF2-40B4-BE49-F238E27FC236}">
                <a16:creationId xmlns:a16="http://schemas.microsoft.com/office/drawing/2014/main" id="{A669C845-2E28-B225-D510-CB0E26DFC199}"/>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5912064" y="1732474"/>
            <a:ext cx="5474208" cy="41056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TextBox 11">
            <a:extLst>
              <a:ext uri="{FF2B5EF4-FFF2-40B4-BE49-F238E27FC236}">
                <a16:creationId xmlns:a16="http://schemas.microsoft.com/office/drawing/2014/main" id="{A5FEB4D2-582F-FCC8-A688-0764528F5E05}"/>
              </a:ext>
            </a:extLst>
          </p:cNvPr>
          <p:cNvSpPr txBox="1"/>
          <p:nvPr/>
        </p:nvSpPr>
        <p:spPr>
          <a:xfrm>
            <a:off x="5912064" y="5793292"/>
            <a:ext cx="4579432" cy="230832"/>
          </a:xfrm>
          <a:prstGeom prst="rect">
            <a:avLst/>
          </a:prstGeom>
          <a:noFill/>
        </p:spPr>
        <p:txBody>
          <a:bodyPr wrap="square" rtlCol="0">
            <a:spAutoFit/>
          </a:bodyPr>
          <a:lstStyle/>
          <a:p>
            <a:r>
              <a:rPr lang="en-US" sz="900">
                <a:hlinkClick r:id="rId4" tooltip="https://www.flickr.com/photos/143601516@N03/27571522123"/>
              </a:rPr>
              <a:t>This Photo</a:t>
            </a:r>
            <a:r>
              <a:rPr lang="en-US" sz="900"/>
              <a:t> by Unknown Author is licensed under </a:t>
            </a:r>
            <a:r>
              <a:rPr lang="en-US" sz="900">
                <a:hlinkClick r:id="rId5" tooltip="https://creativecommons.org/licenses/by/3.0/"/>
              </a:rPr>
              <a:t>CC BY</a:t>
            </a:r>
            <a:endParaRPr lang="en-US" sz="900"/>
          </a:p>
        </p:txBody>
      </p:sp>
      <p:pic>
        <p:nvPicPr>
          <p:cNvPr id="5" name="Graphic 4" descr="A lightbulb">
            <a:extLst>
              <a:ext uri="{FF2B5EF4-FFF2-40B4-BE49-F238E27FC236}">
                <a16:creationId xmlns:a16="http://schemas.microsoft.com/office/drawing/2014/main" id="{C4451AD3-B018-E9B5-2FA0-CD3A50530DA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722530" y="1601"/>
            <a:ext cx="984504" cy="984504"/>
          </a:xfrm>
          <a:prstGeom prst="rect">
            <a:avLst/>
          </a:prstGeom>
        </p:spPr>
      </p:pic>
    </p:spTree>
    <p:custDataLst>
      <p:tags r:id="rId1"/>
    </p:custDataLst>
    <p:extLst>
      <p:ext uri="{BB962C8B-B14F-4D97-AF65-F5344CB8AC3E}">
        <p14:creationId xmlns:p14="http://schemas.microsoft.com/office/powerpoint/2010/main" val="21015829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nchor="ctr">
            <a:normAutofit/>
          </a:bodyPr>
          <a:lstStyle/>
          <a:p>
            <a:r>
              <a:rPr lang="en-US" b="1"/>
              <a:t>Laws in Healthcare</a:t>
            </a:r>
          </a:p>
        </p:txBody>
      </p:sp>
      <p:graphicFrame>
        <p:nvGraphicFramePr>
          <p:cNvPr id="5" name="Content Placeholder 2">
            <a:extLst>
              <a:ext uri="{FF2B5EF4-FFF2-40B4-BE49-F238E27FC236}">
                <a16:creationId xmlns:a16="http://schemas.microsoft.com/office/drawing/2014/main" id="{3AE1D4C5-D491-477E-AC11-B7CF8A31184E}"/>
              </a:ext>
            </a:extLst>
          </p:cNvPr>
          <p:cNvGraphicFramePr>
            <a:graphicFrameLocks noGrp="1"/>
          </p:cNvGraphicFramePr>
          <p:nvPr>
            <p:ph idx="1"/>
            <p:extLst>
              <p:ext uri="{D42A27DB-BD31-4B8C-83A1-F6EECF244321}">
                <p14:modId xmlns:p14="http://schemas.microsoft.com/office/powerpoint/2010/main" val="174339291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13552484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D190E-B4CB-44E7-BC4F-4C6AB1482427}"/>
              </a:ext>
            </a:extLst>
          </p:cNvPr>
          <p:cNvSpPr>
            <a:spLocks noGrp="1"/>
          </p:cNvSpPr>
          <p:nvPr>
            <p:ph type="title"/>
          </p:nvPr>
        </p:nvSpPr>
        <p:spPr>
          <a:xfrm>
            <a:off x="464696" y="259353"/>
            <a:ext cx="6672886" cy="708823"/>
          </a:xfrm>
        </p:spPr>
        <p:txBody>
          <a:bodyPr>
            <a:normAutofit/>
          </a:bodyPr>
          <a:lstStyle/>
          <a:p>
            <a:r>
              <a:rPr lang="en-US" sz="3400"/>
              <a:t>Federal Laws in Healthcare</a:t>
            </a:r>
          </a:p>
        </p:txBody>
      </p:sp>
      <p:sp>
        <p:nvSpPr>
          <p:cNvPr id="3" name="Content Placeholder 2">
            <a:extLst>
              <a:ext uri="{FF2B5EF4-FFF2-40B4-BE49-F238E27FC236}">
                <a16:creationId xmlns:a16="http://schemas.microsoft.com/office/drawing/2014/main" id="{02488A4E-371C-4FB1-A64B-B499F12B14BF}"/>
              </a:ext>
            </a:extLst>
          </p:cNvPr>
          <p:cNvSpPr>
            <a:spLocks noGrp="1"/>
          </p:cNvSpPr>
          <p:nvPr>
            <p:ph sz="quarter" idx="1"/>
          </p:nvPr>
        </p:nvSpPr>
        <p:spPr>
          <a:xfrm>
            <a:off x="464696" y="1361224"/>
            <a:ext cx="11101870" cy="4886031"/>
          </a:xfrm>
        </p:spPr>
        <p:txBody>
          <a:bodyPr vert="horz" lIns="91440" tIns="45720" rIns="91440" bIns="45720" rtlCol="0" anchor="t">
            <a:normAutofit lnSpcReduction="10000"/>
          </a:bodyPr>
          <a:lstStyle/>
          <a:p>
            <a:pPr marL="609600" indent="-609600">
              <a:lnSpc>
                <a:spcPct val="110000"/>
              </a:lnSpc>
            </a:pPr>
            <a:r>
              <a:rPr lang="en-US" sz="2400" dirty="0"/>
              <a:t>Social Security Act (1935)</a:t>
            </a:r>
            <a:endParaRPr lang="en-US" dirty="0"/>
          </a:p>
          <a:p>
            <a:pPr marL="609600" indent="-609600">
              <a:lnSpc>
                <a:spcPct val="110000"/>
              </a:lnSpc>
              <a:buFont typeface="Arial" panose="020B0604020202020204" pitchFamily="34" charset="0"/>
              <a:buChar char="•"/>
            </a:pPr>
            <a:r>
              <a:rPr lang="en-US" sz="2400" b="0" dirty="0"/>
              <a:t>Established the foundation for various social insurance programs including Medicare and Medicaid</a:t>
            </a:r>
            <a:endParaRPr lang="en-US" sz="2400" b="0" dirty="0">
              <a:ea typeface="Calibri"/>
              <a:cs typeface="Calibri"/>
            </a:endParaRPr>
          </a:p>
          <a:p>
            <a:pPr marL="609600" indent="-609600">
              <a:lnSpc>
                <a:spcPct val="110000"/>
              </a:lnSpc>
              <a:buFont typeface="Arial" panose="020B0604020202020204" pitchFamily="34" charset="0"/>
              <a:buChar char="•"/>
            </a:pPr>
            <a:r>
              <a:rPr lang="en-US" sz="2400" b="0" dirty="0"/>
              <a:t>Amendments over the years have expanded and refined programs</a:t>
            </a:r>
          </a:p>
          <a:p>
            <a:pPr marL="609600" indent="-609600">
              <a:lnSpc>
                <a:spcPct val="110000"/>
              </a:lnSpc>
              <a:buFont typeface="Arial" panose="020B0604020202020204" pitchFamily="34" charset="0"/>
              <a:buChar char="•"/>
            </a:pPr>
            <a:endParaRPr lang="en-US" sz="2400" b="0" dirty="0">
              <a:ea typeface="Calibri"/>
              <a:cs typeface="Calibri"/>
            </a:endParaRPr>
          </a:p>
          <a:p>
            <a:pPr marL="609600" indent="-609600">
              <a:lnSpc>
                <a:spcPct val="110000"/>
              </a:lnSpc>
            </a:pPr>
            <a:r>
              <a:rPr lang="en-US" sz="2400" dirty="0">
                <a:ea typeface="Calibri"/>
                <a:cs typeface="Calibri"/>
              </a:rPr>
              <a:t>Discrimination Acts (1964-2008)</a:t>
            </a:r>
            <a:endParaRPr lang="en-US" sz="2400" b="0" dirty="0">
              <a:ea typeface="Calibri"/>
              <a:cs typeface="Calibri"/>
            </a:endParaRPr>
          </a:p>
          <a:p>
            <a:pPr marL="342900" indent="-342900">
              <a:lnSpc>
                <a:spcPct val="110000"/>
              </a:lnSpc>
              <a:buFont typeface="Arial,Sans-Serif"/>
              <a:buChar char="•"/>
            </a:pPr>
            <a:r>
              <a:rPr lang="en-US" sz="2200" b="0" dirty="0">
                <a:ea typeface="Calibri"/>
                <a:cs typeface="Calibri"/>
              </a:rPr>
              <a:t>Enforced by the Equal Employment Opportunity Commission (EEOC)</a:t>
            </a:r>
          </a:p>
          <a:p>
            <a:pPr marL="342900" indent="-342900">
              <a:lnSpc>
                <a:spcPct val="110000"/>
              </a:lnSpc>
              <a:spcAft>
                <a:spcPts val="600"/>
              </a:spcAft>
              <a:buFont typeface="Arial,Sans-Serif"/>
              <a:buChar char="•"/>
            </a:pPr>
            <a:r>
              <a:rPr lang="en-US" sz="2200" b="0" dirty="0">
                <a:solidFill>
                  <a:srgbClr val="002060"/>
                </a:solidFill>
                <a:ea typeface="Calibri"/>
                <a:cs typeface="Calibri"/>
              </a:rPr>
              <a:t>Federal laws that make it illegal to discriminate against a job applicant or employee because of race, color, age, religion, pregnancy, gender identity, sexual orientation, national origin, age, disability, or genetic information</a:t>
            </a:r>
          </a:p>
          <a:p>
            <a:pPr marL="342900" indent="-342900">
              <a:lnSpc>
                <a:spcPct val="110000"/>
              </a:lnSpc>
              <a:spcAft>
                <a:spcPts val="1200"/>
              </a:spcAft>
              <a:buFont typeface="Arial,Sans-Serif"/>
              <a:buChar char="•"/>
            </a:pPr>
            <a:r>
              <a:rPr lang="en-US" sz="2200" b="0" u="sng" dirty="0">
                <a:solidFill>
                  <a:srgbClr val="002060"/>
                </a:solidFill>
                <a:ea typeface="Calibri"/>
                <a:cs typeface="Calibri"/>
                <a:hlinkClick r:id="rId3"/>
              </a:rPr>
              <a:t>List of laws</a:t>
            </a:r>
            <a:endParaRPr lang="en-US" sz="2200" b="0">
              <a:solidFill>
                <a:srgbClr val="000000"/>
              </a:solidFill>
              <a:ea typeface="Calibri"/>
              <a:cs typeface="Calibri"/>
            </a:endParaRPr>
          </a:p>
        </p:txBody>
      </p:sp>
      <p:pic>
        <p:nvPicPr>
          <p:cNvPr id="5" name="Graphic 4" descr="A lightbulb">
            <a:extLst>
              <a:ext uri="{FF2B5EF4-FFF2-40B4-BE49-F238E27FC236}">
                <a16:creationId xmlns:a16="http://schemas.microsoft.com/office/drawing/2014/main" id="{2A66C4B3-7539-790D-8D5C-7F73E3127AF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520824" y="-9605"/>
            <a:ext cx="984504" cy="984504"/>
          </a:xfrm>
          <a:prstGeom prst="rect">
            <a:avLst/>
          </a:prstGeom>
        </p:spPr>
      </p:pic>
    </p:spTree>
    <p:custDataLst>
      <p:tags r:id="rId1"/>
    </p:custDataLst>
    <p:extLst>
      <p:ext uri="{BB962C8B-B14F-4D97-AF65-F5344CB8AC3E}">
        <p14:creationId xmlns:p14="http://schemas.microsoft.com/office/powerpoint/2010/main" val="36857806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D190E-B4CB-44E7-BC4F-4C6AB1482427}"/>
              </a:ext>
            </a:extLst>
          </p:cNvPr>
          <p:cNvSpPr>
            <a:spLocks noGrp="1"/>
          </p:cNvSpPr>
          <p:nvPr>
            <p:ph type="title"/>
          </p:nvPr>
        </p:nvSpPr>
        <p:spPr>
          <a:xfrm>
            <a:off x="464696" y="274851"/>
            <a:ext cx="6672886" cy="708823"/>
          </a:xfrm>
        </p:spPr>
        <p:txBody>
          <a:bodyPr>
            <a:normAutofit/>
          </a:bodyPr>
          <a:lstStyle/>
          <a:p>
            <a:r>
              <a:rPr lang="en-US" sz="3400"/>
              <a:t>Federal Laws in Healthcare  </a:t>
            </a:r>
          </a:p>
        </p:txBody>
      </p:sp>
      <p:sp>
        <p:nvSpPr>
          <p:cNvPr id="3" name="Content Placeholder 2">
            <a:extLst>
              <a:ext uri="{FF2B5EF4-FFF2-40B4-BE49-F238E27FC236}">
                <a16:creationId xmlns:a16="http://schemas.microsoft.com/office/drawing/2014/main" id="{02488A4E-371C-4FB1-A64B-B499F12B14BF}"/>
              </a:ext>
            </a:extLst>
          </p:cNvPr>
          <p:cNvSpPr>
            <a:spLocks noGrp="1"/>
          </p:cNvSpPr>
          <p:nvPr>
            <p:ph sz="quarter" idx="1"/>
          </p:nvPr>
        </p:nvSpPr>
        <p:spPr>
          <a:xfrm>
            <a:off x="464696" y="1269649"/>
            <a:ext cx="11258993" cy="5450239"/>
          </a:xfrm>
        </p:spPr>
        <p:txBody>
          <a:bodyPr vert="horz" lIns="91440" tIns="45720" rIns="91440" bIns="45720" rtlCol="0" anchor="t">
            <a:normAutofit/>
          </a:bodyPr>
          <a:lstStyle/>
          <a:p>
            <a:pPr marL="609600" indent="-609600">
              <a:lnSpc>
                <a:spcPct val="110000"/>
              </a:lnSpc>
              <a:buNone/>
            </a:pPr>
            <a:r>
              <a:rPr lang="en-US" sz="2400" dirty="0"/>
              <a:t>Omnibus Budget Reconciliation Act (OBRA) (1987)</a:t>
            </a:r>
            <a:endParaRPr lang="en-US" sz="2400" dirty="0">
              <a:cs typeface="Calibri"/>
            </a:endParaRPr>
          </a:p>
          <a:p>
            <a:pPr marL="342900" indent="-342900">
              <a:lnSpc>
                <a:spcPct val="110000"/>
              </a:lnSpc>
              <a:spcAft>
                <a:spcPts val="1200"/>
              </a:spcAft>
              <a:buFont typeface="Arial" panose="020B0604020202020204" pitchFamily="34" charset="0"/>
              <a:buChar char="•"/>
            </a:pPr>
            <a:r>
              <a:rPr lang="en-US" sz="2400" b="0"/>
              <a:t>Creates a set of national minimum set of standards of care and rights for residents in nursing homes</a:t>
            </a:r>
          </a:p>
          <a:p>
            <a:pPr marL="342900" indent="-342900">
              <a:lnSpc>
                <a:spcPct val="110000"/>
              </a:lnSpc>
              <a:spcAft>
                <a:spcPts val="1200"/>
              </a:spcAft>
              <a:buFont typeface="Arial" panose="020B0604020202020204" pitchFamily="34" charset="0"/>
              <a:buChar char="•"/>
            </a:pPr>
            <a:r>
              <a:rPr lang="en-US" sz="2400" b="0" dirty="0">
                <a:cs typeface="Calibri"/>
              </a:rPr>
              <a:t>Emphasizes resident-centered care, positive health outcomes, and quality of life</a:t>
            </a:r>
            <a:endParaRPr lang="en-US" sz="2400" b="0" dirty="0"/>
          </a:p>
          <a:p>
            <a:pPr marL="342900" indent="-342900">
              <a:lnSpc>
                <a:spcPct val="110000"/>
              </a:lnSpc>
              <a:spcAft>
                <a:spcPts val="1200"/>
              </a:spcAft>
              <a:buFont typeface="Arial" panose="020B0604020202020204" pitchFamily="34" charset="0"/>
              <a:buChar char="•"/>
            </a:pPr>
            <a:r>
              <a:rPr lang="en-US" sz="2400" b="0" dirty="0"/>
              <a:t>Regulates education and training of Nursing Assistants working in nursing homes</a:t>
            </a:r>
            <a:endParaRPr lang="en-US" sz="2400" b="0" dirty="0">
              <a:ea typeface="Calibri"/>
              <a:cs typeface="Calibri"/>
            </a:endParaRPr>
          </a:p>
          <a:p>
            <a:pPr marL="342900" indent="-342900">
              <a:buChar char="•"/>
            </a:pPr>
            <a:r>
              <a:rPr lang="en-US" sz="2200" b="0">
                <a:cs typeface="Calibri" panose="020F0502020204030204"/>
              </a:rPr>
              <a:t>The Centers for Medicare and Medicaid Services (CMS) enforces requirements for state surveys of nursing homes</a:t>
            </a:r>
            <a:endParaRPr lang="en-US" sz="2400" b="0">
              <a:cs typeface="Calibri" panose="020F0502020204030204"/>
            </a:endParaRPr>
          </a:p>
          <a:p>
            <a:pPr marL="342900" indent="-342900">
              <a:buChar char="•"/>
            </a:pPr>
            <a:r>
              <a:rPr lang="en-US" sz="2200" b="0" dirty="0">
                <a:cs typeface="Calibri" panose="020F0502020204030204"/>
              </a:rPr>
              <a:t>Nursing homes are responsible for complying with over 800 pages of regulations</a:t>
            </a:r>
            <a:endParaRPr lang="en-US" dirty="0">
              <a:cs typeface="Calibri" panose="020F0502020204030204"/>
            </a:endParaRPr>
          </a:p>
          <a:p>
            <a:pPr marL="857250" lvl="1" indent="-171450"/>
            <a:r>
              <a:rPr lang="en-US" sz="1200" b="0" dirty="0">
                <a:cs typeface="Calibri" panose="020F0502020204030204"/>
                <a:hlinkClick r:id="" action="ppaction://noaction"/>
              </a:rPr>
              <a:t>https://www.cms.gov/Medicare/Provider-Enrollment-and-Certification/GuidanceforLawsAndRegulations/Downloads/Appendix-PP-State-Operations-Manual.pdf</a:t>
            </a:r>
            <a:r>
              <a:rPr lang="en-US" sz="1200" b="0" dirty="0">
                <a:cs typeface="Calibri" panose="020F0502020204030204"/>
              </a:rPr>
              <a:t> </a:t>
            </a:r>
            <a:endParaRPr lang="en-US" sz="1200" b="1" dirty="0">
              <a:cs typeface="Calibri" panose="020F0502020204030204"/>
            </a:endParaRPr>
          </a:p>
          <a:p>
            <a:pPr marL="342900" indent="-342900">
              <a:lnSpc>
                <a:spcPct val="110000"/>
              </a:lnSpc>
              <a:spcAft>
                <a:spcPts val="1200"/>
              </a:spcAft>
              <a:buChar char="•"/>
            </a:pPr>
            <a:endParaRPr lang="en-US" sz="2400" b="0">
              <a:cs typeface="Calibri" panose="020F0502020204030204"/>
            </a:endParaRPr>
          </a:p>
          <a:p>
            <a:pPr>
              <a:lnSpc>
                <a:spcPct val="110000"/>
              </a:lnSpc>
            </a:pPr>
            <a:endParaRPr lang="en-US" sz="1500">
              <a:cs typeface="Calibri" panose="020F0502020204030204"/>
            </a:endParaRPr>
          </a:p>
        </p:txBody>
      </p:sp>
      <p:pic>
        <p:nvPicPr>
          <p:cNvPr id="5" name="Graphic 4" descr="A lightbulb">
            <a:extLst>
              <a:ext uri="{FF2B5EF4-FFF2-40B4-BE49-F238E27FC236}">
                <a16:creationId xmlns:a16="http://schemas.microsoft.com/office/drawing/2014/main" id="{E73EFFA4-E3FB-0AE1-FA6B-1568D2DA8D1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87207" y="-9605"/>
            <a:ext cx="984504" cy="984504"/>
          </a:xfrm>
          <a:prstGeom prst="rect">
            <a:avLst/>
          </a:prstGeom>
        </p:spPr>
      </p:pic>
    </p:spTree>
    <p:custDataLst>
      <p:tags r:id="rId1"/>
    </p:custDataLst>
    <p:extLst>
      <p:ext uri="{BB962C8B-B14F-4D97-AF65-F5344CB8AC3E}">
        <p14:creationId xmlns:p14="http://schemas.microsoft.com/office/powerpoint/2010/main" val="37751523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D190E-B4CB-44E7-BC4F-4C6AB1482427}"/>
              </a:ext>
            </a:extLst>
          </p:cNvPr>
          <p:cNvSpPr>
            <a:spLocks noGrp="1"/>
          </p:cNvSpPr>
          <p:nvPr>
            <p:ph type="title"/>
          </p:nvPr>
        </p:nvSpPr>
        <p:spPr>
          <a:xfrm>
            <a:off x="464696" y="259353"/>
            <a:ext cx="6672886" cy="708823"/>
          </a:xfrm>
        </p:spPr>
        <p:txBody>
          <a:bodyPr>
            <a:normAutofit/>
          </a:bodyPr>
          <a:lstStyle/>
          <a:p>
            <a:r>
              <a:rPr lang="en-US" sz="3400"/>
              <a:t>Federal Laws in Healthcare     </a:t>
            </a:r>
            <a:endParaRPr lang="en-US"/>
          </a:p>
        </p:txBody>
      </p:sp>
      <p:sp>
        <p:nvSpPr>
          <p:cNvPr id="3" name="Content Placeholder 2">
            <a:extLst>
              <a:ext uri="{FF2B5EF4-FFF2-40B4-BE49-F238E27FC236}">
                <a16:creationId xmlns:a16="http://schemas.microsoft.com/office/drawing/2014/main" id="{02488A4E-371C-4FB1-A64B-B499F12B14BF}"/>
              </a:ext>
            </a:extLst>
          </p:cNvPr>
          <p:cNvSpPr>
            <a:spLocks noGrp="1"/>
          </p:cNvSpPr>
          <p:nvPr>
            <p:ph sz="quarter" idx="1"/>
          </p:nvPr>
        </p:nvSpPr>
        <p:spPr>
          <a:xfrm>
            <a:off x="464696" y="1269649"/>
            <a:ext cx="11166472" cy="5450239"/>
          </a:xfrm>
        </p:spPr>
        <p:txBody>
          <a:bodyPr vert="horz" lIns="91440" tIns="45720" rIns="91440" bIns="45720" rtlCol="0" anchor="t">
            <a:normAutofit/>
          </a:bodyPr>
          <a:lstStyle/>
          <a:p>
            <a:pPr marL="609600" indent="-609600">
              <a:lnSpc>
                <a:spcPct val="110000"/>
              </a:lnSpc>
            </a:pPr>
            <a:r>
              <a:rPr lang="en-US" sz="2400" dirty="0"/>
              <a:t>Emergency Medical Treatment and Labor Act (EMTALA) (1986)</a:t>
            </a:r>
          </a:p>
          <a:p>
            <a:pPr marL="609600" indent="-609600">
              <a:lnSpc>
                <a:spcPct val="110000"/>
              </a:lnSpc>
              <a:buFont typeface="Arial" panose="020B0604020202020204" pitchFamily="34" charset="0"/>
              <a:buChar char="•"/>
            </a:pPr>
            <a:r>
              <a:rPr lang="en-US" sz="2400" b="0" dirty="0"/>
              <a:t>Requires hospitals to provide emergency medical treatment to individuals regardless of their ability to pay or their insurance status</a:t>
            </a:r>
            <a:endParaRPr lang="en-US" sz="2400" b="0" dirty="0">
              <a:ea typeface="Calibri"/>
              <a:cs typeface="Calibri"/>
            </a:endParaRPr>
          </a:p>
          <a:p>
            <a:pPr marL="609600" indent="-609600">
              <a:lnSpc>
                <a:spcPct val="110000"/>
              </a:lnSpc>
              <a:buFont typeface="Arial" panose="020B0604020202020204" pitchFamily="34" charset="0"/>
              <a:buChar char="•"/>
            </a:pPr>
            <a:r>
              <a:rPr lang="en-US" sz="2400" b="0" dirty="0"/>
              <a:t>Unfunded mandate: Hospitals and Emergency physicians absorb the cost</a:t>
            </a:r>
            <a:endParaRPr lang="en-US" sz="2400" b="0" dirty="0">
              <a:ea typeface="Calibri"/>
              <a:cs typeface="Calibri"/>
            </a:endParaRPr>
          </a:p>
          <a:p>
            <a:pPr marL="609600" indent="-609600">
              <a:lnSpc>
                <a:spcPct val="110000"/>
              </a:lnSpc>
              <a:buFont typeface="Arial" panose="020B0604020202020204" pitchFamily="34" charset="0"/>
              <a:buChar char="•"/>
            </a:pPr>
            <a:r>
              <a:rPr lang="en-US" sz="2400" b="0" dirty="0"/>
              <a:t>Cost to hospitals has led to the closing of many emergency departments</a:t>
            </a:r>
            <a:endParaRPr lang="en-US" sz="2400" b="0" dirty="0">
              <a:ea typeface="Calibri"/>
              <a:cs typeface="Calibri"/>
            </a:endParaRPr>
          </a:p>
          <a:p>
            <a:pPr marL="609600" indent="-609600">
              <a:lnSpc>
                <a:spcPct val="110000"/>
              </a:lnSpc>
              <a:buFont typeface="Arial" panose="020B0604020202020204" pitchFamily="34" charset="0"/>
              <a:buChar char="•"/>
            </a:pPr>
            <a:r>
              <a:rPr lang="en-US" sz="2400" b="0" dirty="0"/>
              <a:t>Violating EMTALA</a:t>
            </a:r>
            <a:endParaRPr lang="en-US" sz="2400" b="0" dirty="0">
              <a:ea typeface="Calibri"/>
              <a:cs typeface="Calibri"/>
            </a:endParaRPr>
          </a:p>
          <a:p>
            <a:pPr marL="1295400" lvl="1" indent="-609600">
              <a:lnSpc>
                <a:spcPct val="110000"/>
              </a:lnSpc>
            </a:pPr>
            <a:r>
              <a:rPr lang="en-US" sz="2000" dirty="0"/>
              <a:t>Hospital and/or physician fine of $119,942.00 per violation</a:t>
            </a:r>
            <a:endParaRPr lang="en-US" sz="2000" dirty="0">
              <a:ea typeface="Calibri"/>
              <a:cs typeface="Calibri"/>
            </a:endParaRPr>
          </a:p>
          <a:p>
            <a:pPr marL="609600" indent="-609600">
              <a:lnSpc>
                <a:spcPct val="110000"/>
              </a:lnSpc>
              <a:buFont typeface="Arial" panose="020B0604020202020204" pitchFamily="34" charset="0"/>
              <a:buChar char="•"/>
            </a:pPr>
            <a:r>
              <a:rPr lang="en-US" sz="2400" b="0" dirty="0"/>
              <a:t>Cost to Emergency physicians</a:t>
            </a:r>
            <a:endParaRPr lang="en-US" sz="2400" b="0" dirty="0">
              <a:ea typeface="Calibri"/>
              <a:cs typeface="Calibri"/>
            </a:endParaRPr>
          </a:p>
          <a:p>
            <a:pPr marL="1295400" lvl="1" indent="-609600">
              <a:lnSpc>
                <a:spcPct val="110000"/>
              </a:lnSpc>
            </a:pPr>
            <a:r>
              <a:rPr lang="en-US" sz="2000" dirty="0"/>
              <a:t>More than 1/3 of them provide over 30 hours of EMTALA mandated care per week </a:t>
            </a:r>
            <a:endParaRPr lang="en-US" sz="2000" dirty="0">
              <a:ea typeface="Calibri"/>
              <a:cs typeface="Calibri"/>
            </a:endParaRPr>
          </a:p>
          <a:p>
            <a:pPr marL="1295400" lvl="1" indent="-609600">
              <a:lnSpc>
                <a:spcPct val="110000"/>
              </a:lnSpc>
            </a:pPr>
            <a:r>
              <a:rPr lang="en-US" sz="2000" b="0" dirty="0"/>
              <a:t>55% </a:t>
            </a:r>
            <a:r>
              <a:rPr lang="en-US" sz="2000" dirty="0"/>
              <a:t>of emergency physician time spent on uncompensated care</a:t>
            </a:r>
            <a:endParaRPr lang="en-US" sz="2000" dirty="0">
              <a:ea typeface="Calibri"/>
              <a:cs typeface="Calibri"/>
            </a:endParaRPr>
          </a:p>
          <a:p>
            <a:pPr marL="609600" indent="-609600">
              <a:lnSpc>
                <a:spcPct val="110000"/>
              </a:lnSpc>
              <a:buFont typeface="Arial" panose="020B0604020202020204" pitchFamily="34" charset="0"/>
              <a:buChar char="•"/>
            </a:pPr>
            <a:r>
              <a:rPr lang="en-US" sz="2400" b="0" dirty="0"/>
              <a:t>More information from the </a:t>
            </a:r>
            <a:r>
              <a:rPr lang="en-US" sz="2400" b="0" dirty="0">
                <a:hlinkClick r:id="rId3"/>
              </a:rPr>
              <a:t>American College of Emergency Physicians</a:t>
            </a:r>
            <a:r>
              <a:rPr lang="en-US" sz="2400" b="0" dirty="0"/>
              <a:t> </a:t>
            </a:r>
            <a:endParaRPr lang="en-US" sz="2400" b="0" dirty="0">
              <a:ea typeface="Calibri"/>
              <a:cs typeface="Calibri"/>
            </a:endParaRPr>
          </a:p>
        </p:txBody>
      </p:sp>
      <p:pic>
        <p:nvPicPr>
          <p:cNvPr id="5" name="Graphic 4" descr="A lightbulb">
            <a:extLst>
              <a:ext uri="{FF2B5EF4-FFF2-40B4-BE49-F238E27FC236}">
                <a16:creationId xmlns:a16="http://schemas.microsoft.com/office/drawing/2014/main" id="{3A240C25-DBD7-9815-FE77-C138580541F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397560" y="-9605"/>
            <a:ext cx="984504" cy="984504"/>
          </a:xfrm>
          <a:prstGeom prst="rect">
            <a:avLst/>
          </a:prstGeom>
        </p:spPr>
      </p:pic>
    </p:spTree>
    <p:custDataLst>
      <p:tags r:id="rId1"/>
    </p:custDataLst>
    <p:extLst>
      <p:ext uri="{BB962C8B-B14F-4D97-AF65-F5344CB8AC3E}">
        <p14:creationId xmlns:p14="http://schemas.microsoft.com/office/powerpoint/2010/main" val="189282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Note to Instructors</a:t>
            </a:r>
          </a:p>
        </p:txBody>
      </p:sp>
      <p:sp>
        <p:nvSpPr>
          <p:cNvPr id="6" name="Text Placeholder 5"/>
          <p:cNvSpPr>
            <a:spLocks noGrp="1"/>
          </p:cNvSpPr>
          <p:nvPr>
            <p:ph idx="1"/>
          </p:nvPr>
        </p:nvSpPr>
        <p:spPr/>
        <p:txBody>
          <a:bodyPr/>
          <a:lstStyle/>
          <a:p>
            <a:r>
              <a:rPr lang="en-US"/>
              <a:t>Deep dive icon appears on some slides:</a:t>
            </a:r>
          </a:p>
          <a:p>
            <a:endParaRPr lang="en-US"/>
          </a:p>
          <a:p>
            <a:r>
              <a:rPr lang="en-US"/>
              <a:t>	= Optional, more in-depth information</a:t>
            </a:r>
          </a:p>
          <a:p>
            <a:endParaRPr lang="en-US"/>
          </a:p>
          <a:p>
            <a:r>
              <a:rPr lang="en-US"/>
              <a:t>           = Extra emphasis</a:t>
            </a:r>
          </a:p>
          <a:p>
            <a:endParaRPr lang="en-US"/>
          </a:p>
          <a:p>
            <a:r>
              <a:rPr lang="en-US"/>
              <a:t>Videos and links: Are optional to improve the learning experience</a:t>
            </a:r>
          </a:p>
        </p:txBody>
      </p:sp>
      <p:pic>
        <p:nvPicPr>
          <p:cNvPr id="2" name="Picture 1" descr="A water droplet falling into a heart shape&#10;&#10;Description automatically generated">
            <a:extLst>
              <a:ext uri="{FF2B5EF4-FFF2-40B4-BE49-F238E27FC236}">
                <a16:creationId xmlns:a16="http://schemas.microsoft.com/office/drawing/2014/main" id="{FE6D2F35-326C-6092-264B-10C9B9F602B2}"/>
              </a:ext>
            </a:extLst>
          </p:cNvPr>
          <p:cNvPicPr>
            <a:picLocks noChangeAspect="1"/>
          </p:cNvPicPr>
          <p:nvPr/>
        </p:nvPicPr>
        <p:blipFill>
          <a:blip r:embed="rId2">
            <a:alphaModFix amt="12000"/>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33274" y="0"/>
            <a:ext cx="11858726" cy="6858000"/>
          </a:xfrm>
          <a:prstGeom prst="rect">
            <a:avLst/>
          </a:prstGeom>
        </p:spPr>
      </p:pic>
      <p:sp>
        <p:nvSpPr>
          <p:cNvPr id="3" name="TextBox 2">
            <a:extLst>
              <a:ext uri="{FF2B5EF4-FFF2-40B4-BE49-F238E27FC236}">
                <a16:creationId xmlns:a16="http://schemas.microsoft.com/office/drawing/2014/main" id="{85CC776C-D8DD-1584-5731-3EFD7A5F9DB8}"/>
              </a:ext>
            </a:extLst>
          </p:cNvPr>
          <p:cNvSpPr txBox="1"/>
          <p:nvPr/>
        </p:nvSpPr>
        <p:spPr>
          <a:xfrm>
            <a:off x="333274" y="6627168"/>
            <a:ext cx="3867150"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hlinkClick r:id="rId3" tooltip="https://epitemnein-epitomic.blogspot.com/2014/01/cultivating-supremacy-of-compassion.html"/>
              </a:rPr>
              <a:t>This Photo</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rPr>
              <a:t> by Unknown Author is licensed under </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hlinkClick r:id="rId4" tooltip="https://creativecommons.org/licenses/by-nc-nd/3.0/"/>
              </a:rPr>
              <a:t>CC BY-NC-ND</a:t>
            </a:r>
            <a:endParaRPr kumimoji="0" lang="en-US" sz="900" b="0" i="0" u="none" strike="noStrike" kern="1200" cap="none" spc="0" normalizeH="0" baseline="0" noProof="0">
              <a:ln>
                <a:noFill/>
              </a:ln>
              <a:solidFill>
                <a:srgbClr val="003C66"/>
              </a:solidFill>
              <a:effectLst/>
              <a:uLnTx/>
              <a:uFillTx/>
              <a:latin typeface="Calibri" panose="020F0502020204030204"/>
              <a:ea typeface="+mn-ea"/>
              <a:cs typeface="+mn-cs"/>
            </a:endParaRPr>
          </a:p>
        </p:txBody>
      </p:sp>
      <p:pic>
        <p:nvPicPr>
          <p:cNvPr id="7" name="Graphic 6" descr="Diving outline">
            <a:extLst>
              <a:ext uri="{FF2B5EF4-FFF2-40B4-BE49-F238E27FC236}">
                <a16:creationId xmlns:a16="http://schemas.microsoft.com/office/drawing/2014/main" id="{82A23A97-D7FF-9924-8E14-2FC289663E4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38200" y="2618901"/>
            <a:ext cx="914400" cy="914400"/>
          </a:xfrm>
          <a:prstGeom prst="rect">
            <a:avLst/>
          </a:prstGeom>
        </p:spPr>
      </p:pic>
      <p:pic>
        <p:nvPicPr>
          <p:cNvPr id="8" name="Graphic 7" descr="A lightbulb">
            <a:extLst>
              <a:ext uri="{FF2B5EF4-FFF2-40B4-BE49-F238E27FC236}">
                <a16:creationId xmlns:a16="http://schemas.microsoft.com/office/drawing/2014/main" id="{D0C55C49-0AAE-F22F-12AB-93DC7AEBF82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03148" y="3509042"/>
            <a:ext cx="984504" cy="984504"/>
          </a:xfrm>
          <a:prstGeom prst="rect">
            <a:avLst/>
          </a:prstGeom>
        </p:spPr>
      </p:pic>
    </p:spTree>
    <p:extLst>
      <p:ext uri="{BB962C8B-B14F-4D97-AF65-F5344CB8AC3E}">
        <p14:creationId xmlns:p14="http://schemas.microsoft.com/office/powerpoint/2010/main" val="17756009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D190E-B4CB-44E7-BC4F-4C6AB1482427}"/>
              </a:ext>
            </a:extLst>
          </p:cNvPr>
          <p:cNvSpPr>
            <a:spLocks noGrp="1"/>
          </p:cNvSpPr>
          <p:nvPr>
            <p:ph type="title"/>
          </p:nvPr>
        </p:nvSpPr>
        <p:spPr>
          <a:xfrm>
            <a:off x="464696" y="259353"/>
            <a:ext cx="6672886" cy="708823"/>
          </a:xfrm>
        </p:spPr>
        <p:txBody>
          <a:bodyPr>
            <a:normAutofit/>
          </a:bodyPr>
          <a:lstStyle/>
          <a:p>
            <a:r>
              <a:rPr lang="en-US" sz="3400"/>
              <a:t>Federal Laws in Healthcare</a:t>
            </a:r>
          </a:p>
        </p:txBody>
      </p:sp>
      <p:sp>
        <p:nvSpPr>
          <p:cNvPr id="3" name="Content Placeholder 2">
            <a:extLst>
              <a:ext uri="{FF2B5EF4-FFF2-40B4-BE49-F238E27FC236}">
                <a16:creationId xmlns:a16="http://schemas.microsoft.com/office/drawing/2014/main" id="{02488A4E-371C-4FB1-A64B-B499F12B14BF}"/>
              </a:ext>
            </a:extLst>
          </p:cNvPr>
          <p:cNvSpPr>
            <a:spLocks noGrp="1"/>
          </p:cNvSpPr>
          <p:nvPr>
            <p:ph sz="quarter" idx="1"/>
          </p:nvPr>
        </p:nvSpPr>
        <p:spPr>
          <a:xfrm>
            <a:off x="550728" y="1181693"/>
            <a:ext cx="11101870" cy="5415293"/>
          </a:xfrm>
        </p:spPr>
        <p:txBody>
          <a:bodyPr vert="horz" lIns="91440" tIns="45720" rIns="91440" bIns="45720" rtlCol="0" anchor="t">
            <a:normAutofit/>
          </a:bodyPr>
          <a:lstStyle/>
          <a:p>
            <a:pPr>
              <a:lnSpc>
                <a:spcPct val="110000"/>
              </a:lnSpc>
              <a:buNone/>
            </a:pPr>
            <a:r>
              <a:rPr lang="en-US" sz="2400" dirty="0"/>
              <a:t>Americans with Disabilities Act (ADA) (1990)</a:t>
            </a:r>
            <a:endParaRPr lang="en-US" sz="2400" dirty="0">
              <a:cs typeface="Calibri"/>
            </a:endParaRPr>
          </a:p>
          <a:p>
            <a:pPr marL="342900" indent="-342900">
              <a:lnSpc>
                <a:spcPct val="110000"/>
              </a:lnSpc>
              <a:buFont typeface="Arial" panose="020B0604020202020204" pitchFamily="34" charset="0"/>
              <a:buChar char="•"/>
            </a:pPr>
            <a:r>
              <a:rPr lang="en-US" sz="2200" b="0" dirty="0"/>
              <a:t>Prevents discriminate based on disabilities </a:t>
            </a:r>
            <a:endParaRPr lang="en-US" sz="2200" b="0" dirty="0">
              <a:ea typeface="Calibri"/>
              <a:cs typeface="Calibri"/>
            </a:endParaRPr>
          </a:p>
          <a:p>
            <a:pPr marL="342900" indent="-342900">
              <a:lnSpc>
                <a:spcPct val="110000"/>
              </a:lnSpc>
              <a:spcAft>
                <a:spcPts val="1200"/>
              </a:spcAft>
              <a:buFont typeface="Arial" panose="020B0604020202020204" pitchFamily="34" charset="0"/>
              <a:buChar char="•"/>
            </a:pPr>
            <a:r>
              <a:rPr lang="en-US" sz="2200" b="0" dirty="0"/>
              <a:t>For applicants who can perform duties with reasonable accommodations</a:t>
            </a:r>
            <a:endParaRPr lang="en-US" sz="2200" b="0" dirty="0">
              <a:ea typeface="Calibri"/>
              <a:cs typeface="Calibri"/>
            </a:endParaRPr>
          </a:p>
          <a:p>
            <a:pPr marL="609600" indent="-609600">
              <a:lnSpc>
                <a:spcPct val="110000"/>
              </a:lnSpc>
            </a:pPr>
            <a:r>
              <a:rPr lang="en-US" sz="2200" dirty="0">
                <a:ea typeface="Calibri" panose="020F0502020204030204"/>
                <a:cs typeface="Calibri" panose="020F0502020204030204"/>
              </a:rPr>
              <a:t>Patient Self-Determination Act (1991)</a:t>
            </a:r>
            <a:endParaRPr lang="en-US" sz="2200" b="0" dirty="0">
              <a:ea typeface="Calibri" panose="020F0502020204030204"/>
              <a:cs typeface="Calibri" panose="020F0502020204030204"/>
            </a:endParaRPr>
          </a:p>
          <a:p>
            <a:pPr marL="342900" indent="-342900">
              <a:lnSpc>
                <a:spcPct val="110000"/>
              </a:lnSpc>
              <a:spcAft>
                <a:spcPts val="600"/>
              </a:spcAft>
              <a:buFont typeface="Arial,Sans-Serif"/>
              <a:buChar char="•"/>
            </a:pPr>
            <a:r>
              <a:rPr lang="en-US" sz="2200" b="0" dirty="0">
                <a:ea typeface="Calibri" panose="020F0502020204030204"/>
                <a:cs typeface="Calibri" panose="020F0502020204030204"/>
              </a:rPr>
              <a:t>Requires federally funded health care facilities to inform clients about their rights to make treatment choices</a:t>
            </a:r>
          </a:p>
          <a:p>
            <a:pPr marL="342900" indent="-342900">
              <a:lnSpc>
                <a:spcPct val="110000"/>
              </a:lnSpc>
              <a:spcAft>
                <a:spcPts val="1200"/>
              </a:spcAft>
              <a:buFont typeface="Arial,Sans-Serif"/>
              <a:buChar char="•"/>
            </a:pPr>
            <a:r>
              <a:rPr lang="en-US" sz="2200" b="0" dirty="0">
                <a:ea typeface="Calibri" panose="020F0502020204030204"/>
                <a:cs typeface="Calibri" panose="020F0502020204030204"/>
              </a:rPr>
              <a:t>Clients must be asked if they have a Living Will or a Durable Power of Attorney for HealthCare</a:t>
            </a:r>
            <a:endParaRPr lang="en-US" dirty="0"/>
          </a:p>
          <a:p>
            <a:pPr>
              <a:lnSpc>
                <a:spcPct val="110000"/>
              </a:lnSpc>
              <a:spcAft>
                <a:spcPts val="1200"/>
              </a:spcAft>
            </a:pPr>
            <a:r>
              <a:rPr lang="en-US" sz="2400" dirty="0">
                <a:ea typeface="Calibri" panose="020F0502020204030204"/>
                <a:cs typeface="Calibri" panose="020F0502020204030204"/>
              </a:rPr>
              <a:t>Equal Pay Act (1993)</a:t>
            </a:r>
            <a:endParaRPr lang="en-US" sz="2400" b="0" dirty="0">
              <a:ea typeface="Calibri" panose="020F0502020204030204"/>
              <a:cs typeface="Calibri" panose="020F0502020204030204"/>
            </a:endParaRPr>
          </a:p>
          <a:p>
            <a:pPr marL="342900" indent="-342900">
              <a:lnSpc>
                <a:spcPct val="110000"/>
              </a:lnSpc>
              <a:buFont typeface="Arial,Sans-Serif"/>
              <a:buChar char="•"/>
            </a:pPr>
            <a:r>
              <a:rPr lang="en-US" sz="2400" b="0" dirty="0">
                <a:ea typeface="Calibri" panose="020F0502020204030204"/>
                <a:cs typeface="Calibri" panose="020F0502020204030204"/>
              </a:rPr>
              <a:t>Prevents wage discrimination</a:t>
            </a:r>
            <a:endParaRPr lang="en-US" dirty="0"/>
          </a:p>
          <a:p>
            <a:pPr>
              <a:lnSpc>
                <a:spcPct val="110000"/>
              </a:lnSpc>
            </a:pPr>
            <a:endParaRPr lang="en-US" sz="1500" dirty="0">
              <a:ea typeface="Calibri" panose="020F0502020204030204"/>
              <a:cs typeface="Calibri" panose="020F0502020204030204"/>
            </a:endParaRPr>
          </a:p>
        </p:txBody>
      </p:sp>
      <p:pic>
        <p:nvPicPr>
          <p:cNvPr id="5" name="Graphic 4" descr="A lightbulb">
            <a:extLst>
              <a:ext uri="{FF2B5EF4-FFF2-40B4-BE49-F238E27FC236}">
                <a16:creationId xmlns:a16="http://schemas.microsoft.com/office/drawing/2014/main" id="{65B60EE7-69C6-BF52-29B8-7D8D7FAD446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99266" y="-20811"/>
            <a:ext cx="984504" cy="984504"/>
          </a:xfrm>
          <a:prstGeom prst="rect">
            <a:avLst/>
          </a:prstGeom>
        </p:spPr>
      </p:pic>
    </p:spTree>
    <p:custDataLst>
      <p:tags r:id="rId1"/>
    </p:custDataLst>
    <p:extLst>
      <p:ext uri="{BB962C8B-B14F-4D97-AF65-F5344CB8AC3E}">
        <p14:creationId xmlns:p14="http://schemas.microsoft.com/office/powerpoint/2010/main" val="15182977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D190E-B4CB-44E7-BC4F-4C6AB1482427}"/>
              </a:ext>
            </a:extLst>
          </p:cNvPr>
          <p:cNvSpPr>
            <a:spLocks noGrp="1"/>
          </p:cNvSpPr>
          <p:nvPr>
            <p:ph type="title"/>
          </p:nvPr>
        </p:nvSpPr>
        <p:spPr>
          <a:xfrm>
            <a:off x="464696" y="274851"/>
            <a:ext cx="6672886" cy="708823"/>
          </a:xfrm>
        </p:spPr>
        <p:txBody>
          <a:bodyPr>
            <a:normAutofit/>
          </a:bodyPr>
          <a:lstStyle/>
          <a:p>
            <a:r>
              <a:rPr lang="en-US" sz="3400"/>
              <a:t>Federal Laws in Healthcare</a:t>
            </a:r>
          </a:p>
        </p:txBody>
      </p:sp>
      <p:sp>
        <p:nvSpPr>
          <p:cNvPr id="3" name="Content Placeholder 2">
            <a:extLst>
              <a:ext uri="{FF2B5EF4-FFF2-40B4-BE49-F238E27FC236}">
                <a16:creationId xmlns:a16="http://schemas.microsoft.com/office/drawing/2014/main" id="{02488A4E-371C-4FB1-A64B-B499F12B14BF}"/>
              </a:ext>
            </a:extLst>
          </p:cNvPr>
          <p:cNvSpPr>
            <a:spLocks noGrp="1"/>
          </p:cNvSpPr>
          <p:nvPr>
            <p:ph sz="quarter" idx="1"/>
          </p:nvPr>
        </p:nvSpPr>
        <p:spPr>
          <a:xfrm>
            <a:off x="464696" y="1333771"/>
            <a:ext cx="10361800" cy="4998360"/>
          </a:xfrm>
        </p:spPr>
        <p:txBody>
          <a:bodyPr vert="horz" lIns="91440" tIns="45720" rIns="91440" bIns="45720" rtlCol="0" anchor="t">
            <a:normAutofit lnSpcReduction="10000"/>
          </a:bodyPr>
          <a:lstStyle/>
          <a:p>
            <a:pPr marL="609600" indent="-609600">
              <a:lnSpc>
                <a:spcPct val="110000"/>
              </a:lnSpc>
            </a:pPr>
            <a:r>
              <a:rPr lang="en-US" dirty="0">
                <a:ea typeface="Calibri"/>
                <a:cs typeface="Calibri"/>
              </a:rPr>
              <a:t>Health Insurance Portability &amp; Accountability Act (HIPAA) (1996)</a:t>
            </a:r>
            <a:endParaRPr lang="en-US" b="0" dirty="0">
              <a:ea typeface="Calibri"/>
              <a:cs typeface="Calibri"/>
            </a:endParaRPr>
          </a:p>
          <a:p>
            <a:pPr marL="342900" indent="-342900">
              <a:lnSpc>
                <a:spcPct val="110000"/>
              </a:lnSpc>
              <a:buFont typeface="Arial,Sans-Serif"/>
              <a:buChar char="•"/>
            </a:pPr>
            <a:r>
              <a:rPr lang="en-US" b="0" dirty="0">
                <a:ea typeface="Calibri"/>
                <a:cs typeface="Calibri"/>
              </a:rPr>
              <a:t>Ensures privacy of health information</a:t>
            </a:r>
          </a:p>
          <a:p>
            <a:pPr marL="342900" indent="-342900">
              <a:lnSpc>
                <a:spcPct val="110000"/>
              </a:lnSpc>
              <a:buFont typeface="Arial,Sans-Serif"/>
              <a:buChar char="•"/>
            </a:pPr>
            <a:r>
              <a:rPr lang="en-US" b="0" dirty="0">
                <a:ea typeface="Calibri"/>
                <a:cs typeface="Calibri"/>
              </a:rPr>
              <a:t>Sets standards for handling of medical records</a:t>
            </a:r>
            <a:endParaRPr lang="en-US" dirty="0"/>
          </a:p>
          <a:p>
            <a:pPr marL="609600" indent="-609600">
              <a:lnSpc>
                <a:spcPct val="110000"/>
              </a:lnSpc>
            </a:pPr>
            <a:r>
              <a:rPr lang="en-US" sz="2400" dirty="0">
                <a:ea typeface="Calibri"/>
                <a:cs typeface="Calibri"/>
              </a:rPr>
              <a:t>Medicare Prescription Drug Improvement and Modernization Act (MMA) (2003)</a:t>
            </a:r>
            <a:endParaRPr lang="en-US" sz="2400" b="0" dirty="0">
              <a:ea typeface="Calibri"/>
              <a:cs typeface="Calibri"/>
            </a:endParaRPr>
          </a:p>
          <a:p>
            <a:pPr marL="609600" indent="-609600">
              <a:lnSpc>
                <a:spcPct val="110000"/>
              </a:lnSpc>
              <a:buFont typeface="Arial,Sans-Serif"/>
              <a:buChar char="•"/>
            </a:pPr>
            <a:r>
              <a:rPr lang="en-US" sz="2400" b="0" dirty="0">
                <a:ea typeface="Calibri"/>
                <a:cs typeface="Calibri"/>
              </a:rPr>
              <a:t>Created Medicare Part D which provides prescription drug coverage for Medicare beneficiaries</a:t>
            </a:r>
          </a:p>
          <a:p>
            <a:pPr marL="609600" indent="-609600">
              <a:lnSpc>
                <a:spcPct val="110000"/>
              </a:lnSpc>
              <a:buFont typeface="Arial,Sans-Serif"/>
              <a:buChar char="•"/>
            </a:pPr>
            <a:r>
              <a:rPr lang="en-US" sz="2400" b="0" dirty="0">
                <a:ea typeface="Calibri"/>
                <a:cs typeface="Calibri"/>
              </a:rPr>
              <a:t>Includes provisions for other Medicare improvements and reforms</a:t>
            </a:r>
            <a:endParaRPr lang="en-US" dirty="0"/>
          </a:p>
          <a:p>
            <a:pPr marL="609600" indent="-609600">
              <a:lnSpc>
                <a:spcPct val="110000"/>
              </a:lnSpc>
              <a:buNone/>
            </a:pPr>
            <a:r>
              <a:rPr lang="en-US" sz="2400" dirty="0"/>
              <a:t>Mental Health Parity and Addiction Equity Act (MHPAEA) (2008) </a:t>
            </a:r>
            <a:endParaRPr lang="en-US" sz="2400" dirty="0">
              <a:ea typeface="Calibri"/>
              <a:cs typeface="Calibri"/>
            </a:endParaRPr>
          </a:p>
          <a:p>
            <a:pPr marL="609600" indent="-609600">
              <a:lnSpc>
                <a:spcPct val="110000"/>
              </a:lnSpc>
              <a:buFont typeface="Arial" panose="020B0604020202020204" pitchFamily="34" charset="0"/>
              <a:buChar char="•"/>
            </a:pPr>
            <a:r>
              <a:rPr lang="en-US" sz="2400" b="0" dirty="0"/>
              <a:t>Requires that mental health and substance use disorder benefits be provided at parity with medical and surgical benefits, aiming to reduce disparities in coverage and treatment. </a:t>
            </a:r>
          </a:p>
          <a:p>
            <a:pPr>
              <a:lnSpc>
                <a:spcPct val="110000"/>
              </a:lnSpc>
            </a:pPr>
            <a:endParaRPr lang="en-US" sz="1500"/>
          </a:p>
        </p:txBody>
      </p:sp>
      <p:pic>
        <p:nvPicPr>
          <p:cNvPr id="5" name="Graphic 4" descr="A lightbulb">
            <a:extLst>
              <a:ext uri="{FF2B5EF4-FFF2-40B4-BE49-F238E27FC236}">
                <a16:creationId xmlns:a16="http://schemas.microsoft.com/office/drawing/2014/main" id="{53342FC1-1325-1C33-FD99-B70B65244A2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99266" y="-9605"/>
            <a:ext cx="984504" cy="984504"/>
          </a:xfrm>
          <a:prstGeom prst="rect">
            <a:avLst/>
          </a:prstGeom>
        </p:spPr>
      </p:pic>
    </p:spTree>
    <p:custDataLst>
      <p:tags r:id="rId1"/>
    </p:custDataLst>
    <p:extLst>
      <p:ext uri="{BB962C8B-B14F-4D97-AF65-F5344CB8AC3E}">
        <p14:creationId xmlns:p14="http://schemas.microsoft.com/office/powerpoint/2010/main" val="19132561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F2F9DF-019F-60FD-8F1C-586544FFF0F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87BF2A-B3EE-990D-3CCC-A09C8FEA9790}"/>
              </a:ext>
            </a:extLst>
          </p:cNvPr>
          <p:cNvSpPr>
            <a:spLocks noGrp="1"/>
          </p:cNvSpPr>
          <p:nvPr>
            <p:ph type="title"/>
          </p:nvPr>
        </p:nvSpPr>
        <p:spPr>
          <a:xfrm>
            <a:off x="464696" y="274851"/>
            <a:ext cx="6672886" cy="708823"/>
          </a:xfrm>
        </p:spPr>
        <p:txBody>
          <a:bodyPr>
            <a:normAutofit/>
          </a:bodyPr>
          <a:lstStyle/>
          <a:p>
            <a:r>
              <a:rPr lang="en-US" sz="3400"/>
              <a:t>Federal Laws in Healthcare   </a:t>
            </a:r>
          </a:p>
        </p:txBody>
      </p:sp>
      <p:sp>
        <p:nvSpPr>
          <p:cNvPr id="3" name="Content Placeholder 2">
            <a:extLst>
              <a:ext uri="{FF2B5EF4-FFF2-40B4-BE49-F238E27FC236}">
                <a16:creationId xmlns:a16="http://schemas.microsoft.com/office/drawing/2014/main" id="{AE19E4F1-C374-D031-12E5-99FD52C4324B}"/>
              </a:ext>
            </a:extLst>
          </p:cNvPr>
          <p:cNvSpPr>
            <a:spLocks noGrp="1"/>
          </p:cNvSpPr>
          <p:nvPr>
            <p:ph sz="quarter" idx="1"/>
          </p:nvPr>
        </p:nvSpPr>
        <p:spPr>
          <a:xfrm>
            <a:off x="464696" y="1177071"/>
            <a:ext cx="10361800" cy="5260305"/>
          </a:xfrm>
        </p:spPr>
        <p:txBody>
          <a:bodyPr vert="horz" lIns="91440" tIns="45720" rIns="91440" bIns="45720" rtlCol="0" anchor="t">
            <a:normAutofit/>
          </a:bodyPr>
          <a:lstStyle/>
          <a:p>
            <a:pPr marL="609600" indent="-609600">
              <a:lnSpc>
                <a:spcPct val="110000"/>
              </a:lnSpc>
            </a:pPr>
            <a:r>
              <a:rPr lang="en-US" sz="2400" dirty="0"/>
              <a:t>Affordable Care Act (ACA) (2010)</a:t>
            </a:r>
            <a:endParaRPr lang="en-US" dirty="0"/>
          </a:p>
          <a:p>
            <a:pPr marL="342900" indent="-342900">
              <a:buFont typeface="Arial" panose="020B0604020202020204" pitchFamily="34" charset="0"/>
              <a:buChar char="•"/>
            </a:pPr>
            <a:r>
              <a:rPr lang="en-US" sz="2400" b="0" dirty="0"/>
              <a:t>Expanded access to healthcare</a:t>
            </a:r>
            <a:endParaRPr lang="en-US" sz="2400" b="0" dirty="0">
              <a:ea typeface="Calibri"/>
              <a:cs typeface="Calibri"/>
            </a:endParaRPr>
          </a:p>
          <a:p>
            <a:pPr marL="342900" indent="-342900">
              <a:buFont typeface="Arial" panose="020B0604020202020204" pitchFamily="34" charset="0"/>
              <a:buChar char="•"/>
            </a:pPr>
            <a:r>
              <a:rPr lang="en-US" sz="2400" b="0" dirty="0"/>
              <a:t>Established health insurance exchanges</a:t>
            </a:r>
            <a:endParaRPr lang="en-US" sz="2400" b="0" dirty="0">
              <a:ea typeface="Calibri"/>
              <a:cs typeface="Calibri"/>
            </a:endParaRPr>
          </a:p>
          <a:p>
            <a:pPr marL="342900" indent="-342900">
              <a:buFont typeface="Arial" panose="020B0604020202020204" pitchFamily="34" charset="0"/>
              <a:buChar char="•"/>
            </a:pPr>
            <a:r>
              <a:rPr lang="en-US" sz="2400" b="0" dirty="0"/>
              <a:t>Provided subsidies for insurance premiums</a:t>
            </a:r>
            <a:endParaRPr lang="en-US" sz="2400" b="0" dirty="0">
              <a:ea typeface="Calibri"/>
              <a:cs typeface="Calibri"/>
            </a:endParaRPr>
          </a:p>
          <a:p>
            <a:pPr marL="342900" indent="-342900">
              <a:buFont typeface="Arial" panose="020B0604020202020204" pitchFamily="34" charset="0"/>
              <a:buChar char="•"/>
            </a:pPr>
            <a:r>
              <a:rPr lang="en-US" sz="2400" b="0" dirty="0"/>
              <a:t>Mandated that all Americans have health insurance</a:t>
            </a:r>
            <a:endParaRPr lang="en-US" sz="2400" b="0" dirty="0">
              <a:ea typeface="Calibri"/>
              <a:cs typeface="Calibri"/>
            </a:endParaRPr>
          </a:p>
          <a:p>
            <a:pPr marL="342900" indent="-342900">
              <a:buFont typeface="Arial" panose="020B0604020202020204" pitchFamily="34" charset="0"/>
              <a:buChar char="•"/>
            </a:pPr>
            <a:r>
              <a:rPr lang="en-US" sz="2400" b="0" dirty="0"/>
              <a:t>Included provisions for Medicaid expansion and </a:t>
            </a:r>
            <a:endParaRPr lang="en-US" sz="2400" b="0" dirty="0">
              <a:ea typeface="Calibri"/>
              <a:cs typeface="Calibri"/>
            </a:endParaRPr>
          </a:p>
          <a:p>
            <a:pPr marL="342900" indent="-342900">
              <a:buFont typeface="Arial" panose="020B0604020202020204" pitchFamily="34" charset="0"/>
              <a:buChar char="•"/>
            </a:pPr>
            <a:r>
              <a:rPr lang="en-US" sz="2400" b="0" dirty="0"/>
              <a:t>Protections for people with pre-existing medical conditions</a:t>
            </a:r>
            <a:endParaRPr lang="en-US" sz="2400" b="0" dirty="0">
              <a:ea typeface="Calibri"/>
              <a:cs typeface="Calibri"/>
            </a:endParaRPr>
          </a:p>
          <a:p>
            <a:pPr marL="342900" indent="-342900">
              <a:buFont typeface="Arial" panose="020B0604020202020204" pitchFamily="34" charset="0"/>
              <a:buChar char="•"/>
            </a:pPr>
            <a:r>
              <a:rPr lang="en-US" sz="2400" b="0" dirty="0"/>
              <a:t>More information</a:t>
            </a:r>
            <a:endParaRPr lang="en-US" sz="2400" b="0" dirty="0">
              <a:ea typeface="Calibri"/>
              <a:cs typeface="Calibri"/>
            </a:endParaRPr>
          </a:p>
          <a:p>
            <a:pPr marL="1028700" lvl="1" indent="-342900"/>
            <a:r>
              <a:rPr lang="en-US" sz="1600" b="0" dirty="0">
                <a:hlinkClick r:id="rId3"/>
              </a:rPr>
              <a:t>https://www.kff.org/affordable-care-act/fact-sheet/summary-of-the-affordable-care-act/</a:t>
            </a:r>
            <a:r>
              <a:rPr lang="en-US" sz="1600" dirty="0"/>
              <a:t> </a:t>
            </a:r>
            <a:endParaRPr lang="en-US" sz="1600" dirty="0">
              <a:ea typeface="Calibri"/>
              <a:cs typeface="Calibri"/>
            </a:endParaRPr>
          </a:p>
          <a:p>
            <a:pPr marL="1028700" lvl="1" indent="-342900"/>
            <a:r>
              <a:rPr lang="en-US" sz="1600" b="0" dirty="0">
                <a:hlinkClick r:id="rId4"/>
              </a:rPr>
              <a:t>https://www.hhs.gov/healthcare/about-the-aca/index.html</a:t>
            </a:r>
            <a:r>
              <a:rPr lang="en-US" sz="1600" b="0" dirty="0"/>
              <a:t>  </a:t>
            </a:r>
            <a:endParaRPr lang="en-US" sz="1600" b="0" dirty="0">
              <a:ea typeface="Calibri"/>
              <a:cs typeface="Calibri"/>
            </a:endParaRPr>
          </a:p>
          <a:p>
            <a:pPr>
              <a:lnSpc>
                <a:spcPct val="110000"/>
              </a:lnSpc>
              <a:buNone/>
            </a:pPr>
            <a:endParaRPr lang="en-US" sz="1500"/>
          </a:p>
        </p:txBody>
      </p:sp>
      <p:pic>
        <p:nvPicPr>
          <p:cNvPr id="5" name="Graphic 4" descr="A lightbulb">
            <a:extLst>
              <a:ext uri="{FF2B5EF4-FFF2-40B4-BE49-F238E27FC236}">
                <a16:creationId xmlns:a16="http://schemas.microsoft.com/office/drawing/2014/main" id="{E499F25F-6B94-3261-2A55-89012C9C157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599266" y="-9605"/>
            <a:ext cx="984504" cy="984504"/>
          </a:xfrm>
          <a:prstGeom prst="rect">
            <a:avLst/>
          </a:prstGeom>
        </p:spPr>
      </p:pic>
    </p:spTree>
    <p:custDataLst>
      <p:tags r:id="rId1"/>
    </p:custDataLst>
    <p:extLst>
      <p:ext uri="{BB962C8B-B14F-4D97-AF65-F5344CB8AC3E}">
        <p14:creationId xmlns:p14="http://schemas.microsoft.com/office/powerpoint/2010/main" val="10449748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958E7C-A0F7-F3DA-08A4-3DDE24E3495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78FA4D4-AB18-39F4-29CB-9C88CD581795}"/>
              </a:ext>
            </a:extLst>
          </p:cNvPr>
          <p:cNvSpPr>
            <a:spLocks noGrp="1"/>
          </p:cNvSpPr>
          <p:nvPr>
            <p:ph type="title"/>
          </p:nvPr>
        </p:nvSpPr>
        <p:spPr>
          <a:xfrm>
            <a:off x="464696" y="274851"/>
            <a:ext cx="6672886" cy="708823"/>
          </a:xfrm>
        </p:spPr>
        <p:txBody>
          <a:bodyPr>
            <a:normAutofit/>
          </a:bodyPr>
          <a:lstStyle/>
          <a:p>
            <a:r>
              <a:rPr lang="en-US" sz="3400"/>
              <a:t>Federal Laws in Healthcare   </a:t>
            </a:r>
          </a:p>
        </p:txBody>
      </p:sp>
      <p:sp>
        <p:nvSpPr>
          <p:cNvPr id="3" name="Content Placeholder 2">
            <a:extLst>
              <a:ext uri="{FF2B5EF4-FFF2-40B4-BE49-F238E27FC236}">
                <a16:creationId xmlns:a16="http://schemas.microsoft.com/office/drawing/2014/main" id="{C3E0B84C-4209-7D10-13D5-4284D7EB039F}"/>
              </a:ext>
            </a:extLst>
          </p:cNvPr>
          <p:cNvSpPr>
            <a:spLocks noGrp="1"/>
          </p:cNvSpPr>
          <p:nvPr>
            <p:ph sz="quarter" idx="1"/>
          </p:nvPr>
        </p:nvSpPr>
        <p:spPr>
          <a:xfrm>
            <a:off x="464696" y="1177071"/>
            <a:ext cx="10361800" cy="5260305"/>
          </a:xfrm>
        </p:spPr>
        <p:txBody>
          <a:bodyPr vert="horz" lIns="91440" tIns="45720" rIns="91440" bIns="45720" rtlCol="0" anchor="t">
            <a:normAutofit/>
          </a:bodyPr>
          <a:lstStyle/>
          <a:p>
            <a:pPr marL="609600" indent="-609600">
              <a:lnSpc>
                <a:spcPct val="110000"/>
              </a:lnSpc>
            </a:pPr>
            <a:r>
              <a:rPr lang="en-US" sz="2400" dirty="0"/>
              <a:t>Patient Protection and Affordable Care Act (PPACA)</a:t>
            </a:r>
            <a:endParaRPr lang="en-US" sz="2400" b="0">
              <a:ea typeface="Calibri"/>
              <a:cs typeface="Calibri"/>
            </a:endParaRPr>
          </a:p>
          <a:p>
            <a:pPr marL="609600" indent="-609600">
              <a:lnSpc>
                <a:spcPct val="110000"/>
              </a:lnSpc>
              <a:buFont typeface="Arial,Sans-Serif"/>
              <a:buChar char="•"/>
            </a:pPr>
            <a:r>
              <a:rPr lang="en-US" sz="2400" b="0" dirty="0"/>
              <a:t>Often grouped with the ACA</a:t>
            </a:r>
            <a:endParaRPr lang="en-US" sz="2400" b="0">
              <a:ea typeface="Calibri"/>
              <a:cs typeface="Calibri"/>
            </a:endParaRPr>
          </a:p>
          <a:p>
            <a:pPr marL="609600" indent="-609600">
              <a:lnSpc>
                <a:spcPct val="110000"/>
              </a:lnSpc>
              <a:buFont typeface="Arial,Sans-Serif"/>
              <a:buChar char="•"/>
            </a:pPr>
            <a:r>
              <a:rPr lang="en-US" sz="2400" b="0" dirty="0"/>
              <a:t>Includes many of the same provisions and focuses on improving the quality of healthcare and reducing costs</a:t>
            </a:r>
          </a:p>
          <a:p>
            <a:r>
              <a:rPr lang="en-US" sz="2400" dirty="0">
                <a:ea typeface="Calibri"/>
                <a:cs typeface="Calibri"/>
              </a:rPr>
              <a:t>21st Century Cures Act (2016)</a:t>
            </a:r>
            <a:endParaRPr lang="en-US" sz="2400" b="0">
              <a:ea typeface="Calibri"/>
              <a:cs typeface="Calibri"/>
            </a:endParaRPr>
          </a:p>
          <a:p>
            <a:pPr marL="342900" indent="-342900">
              <a:buFont typeface="Arial,Sans-Serif"/>
              <a:buChar char="•"/>
            </a:pPr>
            <a:r>
              <a:rPr lang="en-US" sz="2400" b="0" dirty="0">
                <a:ea typeface="Calibri"/>
                <a:cs typeface="Calibri"/>
              </a:rPr>
              <a:t>Aims to accelerate medical product development and bring new innovations to patients more quickly</a:t>
            </a:r>
          </a:p>
          <a:p>
            <a:pPr marL="342900" indent="-342900">
              <a:buFont typeface="Arial,Sans-Serif"/>
              <a:buChar char="•"/>
            </a:pPr>
            <a:r>
              <a:rPr lang="en-US" sz="2400" b="0" dirty="0">
                <a:ea typeface="Calibri"/>
                <a:cs typeface="Calibri"/>
              </a:rPr>
              <a:t>Includes provisions for </a:t>
            </a:r>
          </a:p>
          <a:p>
            <a:pPr marL="1028700" lvl="1" indent="-342900">
              <a:buFont typeface="Arial,Sans-Serif"/>
              <a:buChar char="•"/>
            </a:pPr>
            <a:r>
              <a:rPr lang="en-US" sz="2000" dirty="0">
                <a:ea typeface="Calibri"/>
                <a:cs typeface="Calibri"/>
              </a:rPr>
              <a:t>Mental health reforms</a:t>
            </a:r>
          </a:p>
          <a:p>
            <a:pPr marL="1028700" lvl="1" indent="-342900">
              <a:buFont typeface="Arial,Sans-Serif"/>
              <a:buChar char="•"/>
            </a:pPr>
            <a:r>
              <a:rPr lang="en-US" sz="2000" dirty="0">
                <a:ea typeface="Calibri"/>
                <a:cs typeface="Calibri"/>
              </a:rPr>
              <a:t>Funding for medical research</a:t>
            </a:r>
          </a:p>
          <a:p>
            <a:pPr marL="1028700" lvl="1" indent="-342900">
              <a:buFont typeface="Arial,Sans-Serif"/>
              <a:buChar char="•"/>
            </a:pPr>
            <a:r>
              <a:rPr lang="en-US" sz="2000" dirty="0">
                <a:ea typeface="Calibri"/>
                <a:cs typeface="Calibri"/>
              </a:rPr>
              <a:t>Promotion of electronic health records. </a:t>
            </a:r>
            <a:endParaRPr lang="en-US" dirty="0"/>
          </a:p>
        </p:txBody>
      </p:sp>
      <p:pic>
        <p:nvPicPr>
          <p:cNvPr id="5" name="Graphic 4" descr="A lightbulb">
            <a:extLst>
              <a:ext uri="{FF2B5EF4-FFF2-40B4-BE49-F238E27FC236}">
                <a16:creationId xmlns:a16="http://schemas.microsoft.com/office/drawing/2014/main" id="{D430AFC8-1B9F-B0D8-3CBC-72E7086D020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99266" y="-9605"/>
            <a:ext cx="984504" cy="984504"/>
          </a:xfrm>
          <a:prstGeom prst="rect">
            <a:avLst/>
          </a:prstGeom>
        </p:spPr>
      </p:pic>
    </p:spTree>
    <p:custDataLst>
      <p:tags r:id="rId1"/>
    </p:custDataLst>
    <p:extLst>
      <p:ext uri="{BB962C8B-B14F-4D97-AF65-F5344CB8AC3E}">
        <p14:creationId xmlns:p14="http://schemas.microsoft.com/office/powerpoint/2010/main" val="2529707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68F2E-1DF4-3F72-1B3F-DD37E07C3240}"/>
              </a:ext>
            </a:extLst>
          </p:cNvPr>
          <p:cNvSpPr>
            <a:spLocks noGrp="1"/>
          </p:cNvSpPr>
          <p:nvPr>
            <p:ph type="title"/>
          </p:nvPr>
        </p:nvSpPr>
        <p:spPr/>
        <p:txBody>
          <a:bodyPr/>
          <a:lstStyle/>
          <a:p>
            <a:r>
              <a:rPr lang="en-US" sz="4400"/>
              <a:t>State Laws</a:t>
            </a:r>
            <a:endParaRPr lang="en-US"/>
          </a:p>
        </p:txBody>
      </p:sp>
      <p:sp>
        <p:nvSpPr>
          <p:cNvPr id="3" name="Content Placeholder 2">
            <a:extLst>
              <a:ext uri="{FF2B5EF4-FFF2-40B4-BE49-F238E27FC236}">
                <a16:creationId xmlns:a16="http://schemas.microsoft.com/office/drawing/2014/main" id="{38D9A06B-E155-C750-A9B7-318C8B4E6E6F}"/>
              </a:ext>
            </a:extLst>
          </p:cNvPr>
          <p:cNvSpPr>
            <a:spLocks noGrp="1"/>
          </p:cNvSpPr>
          <p:nvPr>
            <p:ph idx="1"/>
          </p:nvPr>
        </p:nvSpPr>
        <p:spPr>
          <a:xfrm>
            <a:off x="838200" y="1690688"/>
            <a:ext cx="10515600" cy="4802187"/>
          </a:xfrm>
        </p:spPr>
        <p:txBody>
          <a:bodyPr>
            <a:normAutofit/>
          </a:bodyPr>
          <a:lstStyle/>
          <a:p>
            <a:r>
              <a:rPr lang="en-US"/>
              <a:t>Criminal background check requirements</a:t>
            </a:r>
          </a:p>
          <a:p>
            <a:pPr marL="457200" indent="-457200">
              <a:buFont typeface="Arial" panose="020B0604020202020204" pitchFamily="34" charset="0"/>
              <a:buChar char="•"/>
            </a:pPr>
            <a:r>
              <a:rPr lang="en-US" b="0"/>
              <a:t>Example: Dept of Human Services background required to work in Healthcare facilities</a:t>
            </a:r>
          </a:p>
          <a:p>
            <a:pPr marL="457200" indent="-457200">
              <a:spcAft>
                <a:spcPts val="1200"/>
              </a:spcAft>
              <a:buFont typeface="Arial" panose="020B0604020202020204" pitchFamily="34" charset="0"/>
              <a:buChar char="•"/>
            </a:pPr>
            <a:r>
              <a:rPr lang="en-US" b="0"/>
              <a:t>Enforced by MN Dept of Health</a:t>
            </a:r>
          </a:p>
          <a:p>
            <a:r>
              <a:rPr lang="en-US"/>
              <a:t>Good Samaritan Law</a:t>
            </a:r>
          </a:p>
          <a:p>
            <a:pPr marL="457200" indent="-457200">
              <a:buFont typeface="Arial" panose="020B0604020202020204" pitchFamily="34" charset="0"/>
              <a:buChar char="•"/>
            </a:pPr>
            <a:r>
              <a:rPr lang="en-US" b="0"/>
              <a:t>Protects healthcare workers in an emergency </a:t>
            </a:r>
            <a:r>
              <a:rPr lang="en-US" b="0" i="1"/>
              <a:t>outside of work</a:t>
            </a:r>
          </a:p>
          <a:p>
            <a:pPr marL="457200" indent="-457200">
              <a:spcAft>
                <a:spcPts val="1200"/>
              </a:spcAft>
              <a:buFont typeface="Arial" panose="020B0604020202020204" pitchFamily="34" charset="0"/>
              <a:buChar char="•"/>
            </a:pPr>
            <a:r>
              <a:rPr lang="en-US" b="0"/>
              <a:t>See the MN Good Samaritan Law: </a:t>
            </a:r>
            <a:r>
              <a:rPr lang="en-US" sz="1600" b="0">
                <a:hlinkClick r:id="rId2"/>
              </a:rPr>
              <a:t>https://www.revisor.mn.gov/statutes/cite/604A.01</a:t>
            </a:r>
            <a:r>
              <a:rPr lang="en-US" sz="1600" b="0"/>
              <a:t> </a:t>
            </a:r>
          </a:p>
          <a:p>
            <a:pPr marL="1143000" lvl="1" indent="-457200">
              <a:spcAft>
                <a:spcPts val="1200"/>
              </a:spcAft>
            </a:pPr>
            <a:r>
              <a:rPr lang="en-US"/>
              <a:t>Includes the duty to assist unless it would be dangerous to do so</a:t>
            </a:r>
            <a:endParaRPr lang="en-US" b="0"/>
          </a:p>
          <a:p>
            <a:endParaRPr lang="en-US"/>
          </a:p>
        </p:txBody>
      </p:sp>
      <p:pic>
        <p:nvPicPr>
          <p:cNvPr id="5" name="Graphic 4" descr="A lightbulb">
            <a:extLst>
              <a:ext uri="{FF2B5EF4-FFF2-40B4-BE49-F238E27FC236}">
                <a16:creationId xmlns:a16="http://schemas.microsoft.com/office/drawing/2014/main" id="{04F696FC-5DDD-C5AA-BD7D-EA61036E514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781236" y="360189"/>
            <a:ext cx="984504" cy="984504"/>
          </a:xfrm>
          <a:prstGeom prst="rect">
            <a:avLst/>
          </a:prstGeom>
        </p:spPr>
      </p:pic>
    </p:spTree>
    <p:extLst>
      <p:ext uri="{BB962C8B-B14F-4D97-AF65-F5344CB8AC3E}">
        <p14:creationId xmlns:p14="http://schemas.microsoft.com/office/powerpoint/2010/main" val="9783870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68F2E-1DF4-3F72-1B3F-DD37E07C3240}"/>
              </a:ext>
            </a:extLst>
          </p:cNvPr>
          <p:cNvSpPr>
            <a:spLocks noGrp="1"/>
          </p:cNvSpPr>
          <p:nvPr>
            <p:ph type="title"/>
          </p:nvPr>
        </p:nvSpPr>
        <p:spPr/>
        <p:txBody>
          <a:bodyPr/>
          <a:lstStyle/>
          <a:p>
            <a:r>
              <a:rPr lang="en-US" sz="4400"/>
              <a:t>State Laws</a:t>
            </a:r>
            <a:r>
              <a:rPr lang="en-US"/>
              <a:t> </a:t>
            </a:r>
          </a:p>
        </p:txBody>
      </p:sp>
      <p:sp>
        <p:nvSpPr>
          <p:cNvPr id="3" name="Content Placeholder 2">
            <a:extLst>
              <a:ext uri="{FF2B5EF4-FFF2-40B4-BE49-F238E27FC236}">
                <a16:creationId xmlns:a16="http://schemas.microsoft.com/office/drawing/2014/main" id="{38D9A06B-E155-C750-A9B7-318C8B4E6E6F}"/>
              </a:ext>
            </a:extLst>
          </p:cNvPr>
          <p:cNvSpPr>
            <a:spLocks noGrp="1"/>
          </p:cNvSpPr>
          <p:nvPr>
            <p:ph idx="1"/>
          </p:nvPr>
        </p:nvSpPr>
        <p:spPr>
          <a:xfrm>
            <a:off x="838200" y="1690688"/>
            <a:ext cx="10515600" cy="4802187"/>
          </a:xfrm>
        </p:spPr>
        <p:txBody>
          <a:bodyPr>
            <a:normAutofit/>
          </a:bodyPr>
          <a:lstStyle/>
          <a:p>
            <a:r>
              <a:rPr lang="en-US"/>
              <a:t>Vulnerable Adult Act</a:t>
            </a:r>
          </a:p>
          <a:p>
            <a:pPr marL="457200" indent="-457200">
              <a:buFont typeface="Arial" panose="020B0604020202020204" pitchFamily="34" charset="0"/>
              <a:buChar char="•"/>
            </a:pPr>
            <a:r>
              <a:rPr lang="en-US" b="0"/>
              <a:t>A law that provides for protection of adults considered vulnerable</a:t>
            </a:r>
          </a:p>
          <a:p>
            <a:pPr marL="1143000" lvl="1" indent="-457200"/>
            <a:r>
              <a:rPr lang="en-US"/>
              <a:t>D</a:t>
            </a:r>
            <a:r>
              <a:rPr lang="en-US" b="0"/>
              <a:t>ue to physical or mental disability</a:t>
            </a:r>
          </a:p>
          <a:p>
            <a:pPr marL="1143000" lvl="1" indent="-457200"/>
            <a:r>
              <a:rPr lang="en-US" b="0"/>
              <a:t>Due to being dependent on institutional services </a:t>
            </a:r>
          </a:p>
          <a:p>
            <a:pPr marL="457200" indent="-457200">
              <a:buFont typeface="Arial" panose="020B0604020202020204" pitchFamily="34" charset="0"/>
              <a:buChar char="•"/>
            </a:pPr>
            <a:r>
              <a:rPr lang="en-US" b="0"/>
              <a:t>Defines reporting requirements for suspected or actual abuse</a:t>
            </a:r>
          </a:p>
          <a:p>
            <a:pPr marL="457200" indent="-457200">
              <a:buFont typeface="Arial" panose="020B0604020202020204" pitchFamily="34" charset="0"/>
              <a:buChar char="•"/>
            </a:pPr>
            <a:r>
              <a:rPr lang="en-US" b="0"/>
              <a:t>Defines legal consequences of failing to report abuse</a:t>
            </a:r>
          </a:p>
          <a:p>
            <a:pPr marL="457200" indent="-457200">
              <a:buFont typeface="Arial" panose="020B0604020202020204" pitchFamily="34" charset="0"/>
              <a:buChar char="•"/>
            </a:pPr>
            <a:r>
              <a:rPr lang="en-US" b="0"/>
              <a:t>MN law:</a:t>
            </a:r>
          </a:p>
          <a:p>
            <a:pPr marL="1143000" lvl="1" indent="-457200"/>
            <a:r>
              <a:rPr lang="en-US"/>
              <a:t>Summary: </a:t>
            </a:r>
            <a:r>
              <a:rPr lang="en-US" sz="1600">
                <a:hlinkClick r:id="rId2"/>
              </a:rPr>
              <a:t>https://www.house.mn.gov/hrd/pubs/vuladult.pdf</a:t>
            </a:r>
            <a:r>
              <a:rPr lang="en-US" sz="1600"/>
              <a:t> </a:t>
            </a:r>
          </a:p>
          <a:p>
            <a:pPr marL="1143000" lvl="1" indent="-457200"/>
            <a:r>
              <a:rPr lang="en-US" b="0"/>
              <a:t>Reporting in MN: </a:t>
            </a:r>
            <a:r>
              <a:rPr lang="en-US" sz="1600" b="0">
                <a:hlinkClick r:id="rId3"/>
              </a:rPr>
              <a:t>https://www.revisor.mn.gov/statutes/cite/626.557</a:t>
            </a:r>
            <a:r>
              <a:rPr lang="en-US" sz="1600" b="0"/>
              <a:t> </a:t>
            </a:r>
          </a:p>
          <a:p>
            <a:pPr marL="457200" indent="-457200">
              <a:buFont typeface="Arial" panose="020B0604020202020204" pitchFamily="34" charset="0"/>
              <a:buChar char="•"/>
            </a:pPr>
            <a:endParaRPr lang="en-US"/>
          </a:p>
        </p:txBody>
      </p:sp>
      <p:pic>
        <p:nvPicPr>
          <p:cNvPr id="5" name="Graphic 4" descr="A lightbulb">
            <a:extLst>
              <a:ext uri="{FF2B5EF4-FFF2-40B4-BE49-F238E27FC236}">
                <a16:creationId xmlns:a16="http://schemas.microsoft.com/office/drawing/2014/main" id="{26EFB3E5-3F01-063C-EE4C-9D7278B270A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613148" y="203307"/>
            <a:ext cx="984504" cy="984504"/>
          </a:xfrm>
          <a:prstGeom prst="rect">
            <a:avLst/>
          </a:prstGeom>
        </p:spPr>
      </p:pic>
    </p:spTree>
    <p:extLst>
      <p:ext uri="{BB962C8B-B14F-4D97-AF65-F5344CB8AC3E}">
        <p14:creationId xmlns:p14="http://schemas.microsoft.com/office/powerpoint/2010/main" val="839363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3D525-097C-F48C-B1D1-920BB351C207}"/>
              </a:ext>
            </a:extLst>
          </p:cNvPr>
          <p:cNvSpPr>
            <a:spLocks noGrp="1"/>
          </p:cNvSpPr>
          <p:nvPr>
            <p:ph type="title"/>
          </p:nvPr>
        </p:nvSpPr>
        <p:spPr/>
        <p:txBody>
          <a:bodyPr/>
          <a:lstStyle/>
          <a:p>
            <a:r>
              <a:rPr lang="en-US"/>
              <a:t>Advanced Directives</a:t>
            </a:r>
          </a:p>
        </p:txBody>
      </p:sp>
      <p:sp>
        <p:nvSpPr>
          <p:cNvPr id="3" name="Content Placeholder 2">
            <a:extLst>
              <a:ext uri="{FF2B5EF4-FFF2-40B4-BE49-F238E27FC236}">
                <a16:creationId xmlns:a16="http://schemas.microsoft.com/office/drawing/2014/main" id="{B6268372-BE7D-DFBC-AF62-0D4F3DED11E0}"/>
              </a:ext>
            </a:extLst>
          </p:cNvPr>
          <p:cNvSpPr>
            <a:spLocks noGrp="1"/>
          </p:cNvSpPr>
          <p:nvPr>
            <p:ph idx="1"/>
          </p:nvPr>
        </p:nvSpPr>
        <p:spPr>
          <a:xfrm>
            <a:off x="838200" y="1617122"/>
            <a:ext cx="10515600" cy="4351338"/>
          </a:xfrm>
        </p:spPr>
        <p:txBody>
          <a:bodyPr>
            <a:normAutofit/>
          </a:bodyPr>
          <a:lstStyle/>
          <a:p>
            <a:pPr marL="457200" indent="-457200">
              <a:buFont typeface="Arial" panose="020B0604020202020204" pitchFamily="34" charset="0"/>
              <a:buChar char="•"/>
            </a:pPr>
            <a:r>
              <a:rPr lang="en-US" sz="2400" b="0"/>
              <a:t>A legal document that states what the patient wishes to happen to their body while alive and unable to speak for  themselves</a:t>
            </a:r>
          </a:p>
          <a:p>
            <a:pPr marL="457200" indent="-457200">
              <a:buFont typeface="Arial" panose="020B0604020202020204" pitchFamily="34" charset="0"/>
              <a:buChar char="•"/>
            </a:pPr>
            <a:r>
              <a:rPr lang="en-US" sz="2400" b="0"/>
              <a:t>Many types of legal documents fall under the umbrella of this term</a:t>
            </a:r>
          </a:p>
        </p:txBody>
      </p:sp>
      <mc:AlternateContent xmlns:mc="http://schemas.openxmlformats.org/markup-compatibility/2006">
        <mc:Choice xmlns:am3d="http://schemas.microsoft.com/office/drawing/2017/model3d" Requires="am3d">
          <p:graphicFrame>
            <p:nvGraphicFramePr>
              <p:cNvPr id="4" name="3D Model 3" descr="Umbrella">
                <a:extLst>
                  <a:ext uri="{FF2B5EF4-FFF2-40B4-BE49-F238E27FC236}">
                    <a16:creationId xmlns:a16="http://schemas.microsoft.com/office/drawing/2014/main" id="{12DD154B-7D1B-13E1-630D-5D1E0E4DFD40}"/>
                  </a:ext>
                </a:extLst>
              </p:cNvPr>
              <p:cNvGraphicFramePr>
                <a:graphicFrameLocks noChangeAspect="1"/>
              </p:cNvGraphicFramePr>
              <p:nvPr/>
            </p:nvGraphicFramePr>
            <p:xfrm>
              <a:off x="4615739" y="3137552"/>
              <a:ext cx="2454139" cy="2663406"/>
            </p:xfrm>
            <a:graphic>
              <a:graphicData uri="http://schemas.microsoft.com/office/drawing/2017/model3d">
                <am3d:model3d r:embed="rId2">
                  <am3d:spPr>
                    <a:xfrm>
                      <a:off x="0" y="0"/>
                      <a:ext cx="2454139" cy="2663406"/>
                    </a:xfrm>
                    <a:prstGeom prst="rect">
                      <a:avLst/>
                    </a:prstGeom>
                  </am3d:spPr>
                  <am3d:camera>
                    <am3d:pos x="0" y="0" z="76974575"/>
                    <am3d:up dx="0" dy="36000000" dz="0"/>
                    <am3d:lookAt x="0" y="0" z="0"/>
                    <am3d:perspective fov="2700000"/>
                  </am3d:camera>
                  <am3d:trans>
                    <am3d:meterPerModelUnit n="10351426" d="1000000"/>
                    <am3d:preTrans dx="0" dy="-18003158" dz="0"/>
                    <am3d:scale>
                      <am3d:sx n="1000000" d="1000000"/>
                      <am3d:sy n="1000000" d="1000000"/>
                      <am3d:sz n="1000000" d="1000000"/>
                    </am3d:scale>
                    <am3d:rot ax="-681321" ay="-307083" az="61582"/>
                    <am3d:postTrans dx="0" dy="0" dz="0"/>
                  </am3d:trans>
                  <am3d:raster rName="Office3DRenderer" rVer="16.0.8326">
                    <am3d:blip r:embed="rId3"/>
                  </am3d:raster>
                  <am3d:objViewport viewportSz="4451693"/>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4" name="3D Model 3" descr="Umbrella">
                <a:extLst>
                  <a:ext uri="{FF2B5EF4-FFF2-40B4-BE49-F238E27FC236}">
                    <a16:creationId xmlns:a16="http://schemas.microsoft.com/office/drawing/2014/main" id="{12DD154B-7D1B-13E1-630D-5D1E0E4DFD40}"/>
                  </a:ext>
                </a:extLst>
              </p:cNvPr>
              <p:cNvPicPr>
                <a:picLocks noGrp="1" noRot="1" noChangeAspect="1" noMove="1" noResize="1" noEditPoints="1" noAdjustHandles="1" noChangeArrowheads="1" noChangeShapeType="1" noCrop="1"/>
              </p:cNvPicPr>
              <p:nvPr/>
            </p:nvPicPr>
            <p:blipFill>
              <a:blip r:embed="rId3"/>
              <a:stretch>
                <a:fillRect/>
              </a:stretch>
            </p:blipFill>
            <p:spPr>
              <a:xfrm>
                <a:off x="4615739" y="3137552"/>
                <a:ext cx="2454139" cy="2663406"/>
              </a:xfrm>
              <a:prstGeom prst="rect">
                <a:avLst/>
              </a:prstGeom>
            </p:spPr>
          </p:pic>
        </mc:Fallback>
      </mc:AlternateContent>
      <p:sp>
        <p:nvSpPr>
          <p:cNvPr id="7" name="TextBox 6">
            <a:extLst>
              <a:ext uri="{FF2B5EF4-FFF2-40B4-BE49-F238E27FC236}">
                <a16:creationId xmlns:a16="http://schemas.microsoft.com/office/drawing/2014/main" id="{89446FA3-E4F3-E143-2980-E198BD4B0ADA}"/>
              </a:ext>
            </a:extLst>
          </p:cNvPr>
          <p:cNvSpPr txBox="1"/>
          <p:nvPr/>
        </p:nvSpPr>
        <p:spPr>
          <a:xfrm>
            <a:off x="5934379" y="4825378"/>
            <a:ext cx="2595919" cy="830997"/>
          </a:xfrm>
          <a:prstGeom prst="rect">
            <a:avLst/>
          </a:prstGeom>
          <a:noFill/>
        </p:spPr>
        <p:txBody>
          <a:bodyPr wrap="square" rtlCol="0">
            <a:spAutoFit/>
          </a:bodyPr>
          <a:lstStyle/>
          <a:p>
            <a:pPr algn="ctr"/>
            <a:r>
              <a:rPr lang="en-US" sz="1600" b="1"/>
              <a:t>DNR/DNI</a:t>
            </a:r>
          </a:p>
          <a:p>
            <a:pPr algn="ctr"/>
            <a:r>
              <a:rPr lang="en-US" sz="1600"/>
              <a:t>Do no Resuscitate,</a:t>
            </a:r>
          </a:p>
          <a:p>
            <a:pPr algn="ctr"/>
            <a:r>
              <a:rPr lang="en-US" sz="1600"/>
              <a:t>Do not Intubate</a:t>
            </a:r>
          </a:p>
        </p:txBody>
      </p:sp>
      <p:sp>
        <p:nvSpPr>
          <p:cNvPr id="8" name="TextBox 7">
            <a:extLst>
              <a:ext uri="{FF2B5EF4-FFF2-40B4-BE49-F238E27FC236}">
                <a16:creationId xmlns:a16="http://schemas.microsoft.com/office/drawing/2014/main" id="{AF68E029-FDFE-9326-00C3-1D539B7512FD}"/>
              </a:ext>
            </a:extLst>
          </p:cNvPr>
          <p:cNvSpPr txBox="1"/>
          <p:nvPr/>
        </p:nvSpPr>
        <p:spPr>
          <a:xfrm>
            <a:off x="3721282" y="5879676"/>
            <a:ext cx="1228221" cy="338554"/>
          </a:xfrm>
          <a:prstGeom prst="rect">
            <a:avLst/>
          </a:prstGeom>
          <a:noFill/>
        </p:spPr>
        <p:txBody>
          <a:bodyPr wrap="none" rtlCol="0">
            <a:spAutoFit/>
          </a:bodyPr>
          <a:lstStyle/>
          <a:p>
            <a:r>
              <a:rPr lang="en-US" sz="1600" b="1"/>
              <a:t>LIVING WILL</a:t>
            </a:r>
          </a:p>
        </p:txBody>
      </p:sp>
      <p:sp>
        <p:nvSpPr>
          <p:cNvPr id="10" name="TextBox 9">
            <a:extLst>
              <a:ext uri="{FF2B5EF4-FFF2-40B4-BE49-F238E27FC236}">
                <a16:creationId xmlns:a16="http://schemas.microsoft.com/office/drawing/2014/main" id="{63C12364-E9D0-E0A0-46BE-0C7FEEA1CABC}"/>
              </a:ext>
            </a:extLst>
          </p:cNvPr>
          <p:cNvSpPr txBox="1"/>
          <p:nvPr/>
        </p:nvSpPr>
        <p:spPr>
          <a:xfrm>
            <a:off x="2871482" y="4825378"/>
            <a:ext cx="2595919" cy="584775"/>
          </a:xfrm>
          <a:prstGeom prst="rect">
            <a:avLst/>
          </a:prstGeom>
          <a:noFill/>
        </p:spPr>
        <p:txBody>
          <a:bodyPr wrap="square" rtlCol="0">
            <a:spAutoFit/>
          </a:bodyPr>
          <a:lstStyle/>
          <a:p>
            <a:pPr algn="ctr"/>
            <a:r>
              <a:rPr lang="en-US" sz="1600" b="1"/>
              <a:t>DPOA</a:t>
            </a:r>
          </a:p>
          <a:p>
            <a:pPr algn="ctr"/>
            <a:r>
              <a:rPr lang="en-US" sz="1600"/>
              <a:t>Durable Power of Attorney</a:t>
            </a:r>
          </a:p>
        </p:txBody>
      </p:sp>
      <p:sp>
        <p:nvSpPr>
          <p:cNvPr id="11" name="TextBox 10">
            <a:extLst>
              <a:ext uri="{FF2B5EF4-FFF2-40B4-BE49-F238E27FC236}">
                <a16:creationId xmlns:a16="http://schemas.microsoft.com/office/drawing/2014/main" id="{570A93C7-34EF-FB64-9156-C3913D07B389}"/>
              </a:ext>
            </a:extLst>
          </p:cNvPr>
          <p:cNvSpPr txBox="1"/>
          <p:nvPr/>
        </p:nvSpPr>
        <p:spPr>
          <a:xfrm>
            <a:off x="5132644" y="5800958"/>
            <a:ext cx="4261388" cy="584775"/>
          </a:xfrm>
          <a:prstGeom prst="rect">
            <a:avLst/>
          </a:prstGeom>
          <a:noFill/>
        </p:spPr>
        <p:txBody>
          <a:bodyPr wrap="square" rtlCol="0">
            <a:spAutoFit/>
          </a:bodyPr>
          <a:lstStyle/>
          <a:p>
            <a:pPr algn="ctr"/>
            <a:r>
              <a:rPr lang="en-US" sz="1600" b="1"/>
              <a:t>POLST</a:t>
            </a:r>
          </a:p>
          <a:p>
            <a:pPr algn="ctr"/>
            <a:r>
              <a:rPr lang="en-US" sz="1600"/>
              <a:t>Physician's Orders for Life-Sustaining Treatment</a:t>
            </a:r>
          </a:p>
        </p:txBody>
      </p:sp>
      <p:pic>
        <p:nvPicPr>
          <p:cNvPr id="6" name="Graphic 5" descr="A lightbulb">
            <a:extLst>
              <a:ext uri="{FF2B5EF4-FFF2-40B4-BE49-F238E27FC236}">
                <a16:creationId xmlns:a16="http://schemas.microsoft.com/office/drawing/2014/main" id="{D0E00FC7-24E5-AFBE-310B-1EDA3D9C46B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599266" y="360189"/>
            <a:ext cx="984504" cy="984504"/>
          </a:xfrm>
          <a:prstGeom prst="rect">
            <a:avLst/>
          </a:prstGeom>
        </p:spPr>
      </p:pic>
    </p:spTree>
    <p:extLst>
      <p:ext uri="{BB962C8B-B14F-4D97-AF65-F5344CB8AC3E}">
        <p14:creationId xmlns:p14="http://schemas.microsoft.com/office/powerpoint/2010/main" val="19722563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430B4-864F-F240-97DB-474729976B9A}"/>
              </a:ext>
            </a:extLst>
          </p:cNvPr>
          <p:cNvSpPr>
            <a:spLocks noGrp="1"/>
          </p:cNvSpPr>
          <p:nvPr>
            <p:ph type="title"/>
          </p:nvPr>
        </p:nvSpPr>
        <p:spPr>
          <a:xfrm>
            <a:off x="838200" y="365126"/>
            <a:ext cx="10515600" cy="1001096"/>
          </a:xfrm>
        </p:spPr>
        <p:txBody>
          <a:bodyPr/>
          <a:lstStyle/>
          <a:p>
            <a:r>
              <a:rPr lang="en-US"/>
              <a:t>Advanced Directives</a:t>
            </a:r>
          </a:p>
        </p:txBody>
      </p:sp>
      <p:sp>
        <p:nvSpPr>
          <p:cNvPr id="3" name="Content Placeholder 2">
            <a:extLst>
              <a:ext uri="{FF2B5EF4-FFF2-40B4-BE49-F238E27FC236}">
                <a16:creationId xmlns:a16="http://schemas.microsoft.com/office/drawing/2014/main" id="{BE8C2B96-5F0F-5730-2A70-582AC2BB45B9}"/>
              </a:ext>
            </a:extLst>
          </p:cNvPr>
          <p:cNvSpPr>
            <a:spLocks noGrp="1"/>
          </p:cNvSpPr>
          <p:nvPr>
            <p:ph idx="1"/>
          </p:nvPr>
        </p:nvSpPr>
        <p:spPr>
          <a:xfrm>
            <a:off x="838200" y="1581374"/>
            <a:ext cx="10515600" cy="4595589"/>
          </a:xfrm>
        </p:spPr>
        <p:txBody>
          <a:bodyPr>
            <a:normAutofit lnSpcReduction="10000"/>
          </a:bodyPr>
          <a:lstStyle/>
          <a:p>
            <a:r>
              <a:rPr lang="en-US"/>
              <a:t>Living will</a:t>
            </a:r>
          </a:p>
          <a:p>
            <a:pPr marL="457200" indent="-457200">
              <a:buFont typeface="Arial" panose="020B0604020202020204" pitchFamily="34" charset="0"/>
              <a:buChar char="•"/>
            </a:pPr>
            <a:r>
              <a:rPr lang="en-US" b="0"/>
              <a:t>A legal document that specifies life sustaining measures and medical treatments or care a client wants when they are unable to make their own decisions</a:t>
            </a:r>
          </a:p>
          <a:p>
            <a:r>
              <a:rPr lang="en-US"/>
              <a:t>Healthcare Proxy</a:t>
            </a:r>
          </a:p>
          <a:p>
            <a:pPr marL="457200" indent="-457200">
              <a:buFont typeface="Arial" panose="020B0604020202020204" pitchFamily="34" charset="0"/>
              <a:buChar char="•"/>
            </a:pPr>
            <a:r>
              <a:rPr lang="en-US" b="0"/>
              <a:t>A person who has been designated to make medical decisions for the patient when they are unable to speak for themselves</a:t>
            </a:r>
          </a:p>
          <a:p>
            <a:r>
              <a:rPr lang="en-US"/>
              <a:t>Durable Power of Attorney for healthcare (DPOA)</a:t>
            </a:r>
          </a:p>
          <a:p>
            <a:pPr marL="457200" indent="-457200">
              <a:buFont typeface="Arial" panose="020B0604020202020204" pitchFamily="34" charset="0"/>
              <a:buChar char="•"/>
            </a:pPr>
            <a:r>
              <a:rPr lang="en-US" b="0"/>
              <a:t>A document that designates a person to make medical decisions for the patient</a:t>
            </a:r>
          </a:p>
          <a:p>
            <a:endParaRPr lang="en-US" b="0">
              <a:highlight>
                <a:srgbClr val="FFFF00"/>
              </a:highlight>
            </a:endParaRPr>
          </a:p>
        </p:txBody>
      </p:sp>
    </p:spTree>
    <p:extLst>
      <p:ext uri="{BB962C8B-B14F-4D97-AF65-F5344CB8AC3E}">
        <p14:creationId xmlns:p14="http://schemas.microsoft.com/office/powerpoint/2010/main" val="33161394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720356-8515-D2BA-BB4B-4C0792E10B0A}"/>
              </a:ext>
            </a:extLst>
          </p:cNvPr>
          <p:cNvSpPr>
            <a:spLocks noGrp="1"/>
          </p:cNvSpPr>
          <p:nvPr>
            <p:ph type="title"/>
          </p:nvPr>
        </p:nvSpPr>
        <p:spPr>
          <a:xfrm>
            <a:off x="838200" y="365125"/>
            <a:ext cx="10515600" cy="1173219"/>
          </a:xfrm>
        </p:spPr>
        <p:txBody>
          <a:bodyPr/>
          <a:lstStyle/>
          <a:p>
            <a:r>
              <a:rPr lang="en-US"/>
              <a:t>Advanced Directives</a:t>
            </a:r>
          </a:p>
        </p:txBody>
      </p:sp>
      <p:sp>
        <p:nvSpPr>
          <p:cNvPr id="3" name="Content Placeholder 2">
            <a:extLst>
              <a:ext uri="{FF2B5EF4-FFF2-40B4-BE49-F238E27FC236}">
                <a16:creationId xmlns:a16="http://schemas.microsoft.com/office/drawing/2014/main" id="{A910FBF4-2A71-5022-2DC5-E25BFC27488C}"/>
              </a:ext>
            </a:extLst>
          </p:cNvPr>
          <p:cNvSpPr>
            <a:spLocks noGrp="1"/>
          </p:cNvSpPr>
          <p:nvPr>
            <p:ph idx="1"/>
          </p:nvPr>
        </p:nvSpPr>
        <p:spPr/>
        <p:txBody>
          <a:bodyPr/>
          <a:lstStyle/>
          <a:p>
            <a:r>
              <a:rPr lang="en-US"/>
              <a:t>DNR: Do Not Resuscitate</a:t>
            </a:r>
          </a:p>
          <a:p>
            <a:pPr marL="457200" indent="-457200">
              <a:buFont typeface="Arial" panose="020B0604020202020204" pitchFamily="34" charset="0"/>
              <a:buChar char="•"/>
            </a:pPr>
            <a:r>
              <a:rPr lang="en-US" b="0"/>
              <a:t>Means CPR will not be performed if the patient stops breathing and/or heart stops beating</a:t>
            </a:r>
          </a:p>
          <a:p>
            <a:r>
              <a:rPr lang="en-US"/>
              <a:t>POLST: Provider Orders for Life-Sustaining Treatment</a:t>
            </a:r>
          </a:p>
          <a:p>
            <a:pPr marL="457200" indent="-457200">
              <a:buFont typeface="Arial" panose="020B0604020202020204" pitchFamily="34" charset="0"/>
              <a:buChar char="•"/>
            </a:pPr>
            <a:r>
              <a:rPr lang="en-US" b="0"/>
              <a:t>A form filled out by a doctor and patient</a:t>
            </a:r>
          </a:p>
          <a:p>
            <a:pPr marL="457200" indent="-457200">
              <a:buFont typeface="Arial" panose="020B0604020202020204" pitchFamily="34" charset="0"/>
              <a:buChar char="•"/>
            </a:pPr>
            <a:r>
              <a:rPr lang="en-US" b="0"/>
              <a:t>Puts medical treatment desires into a medical order</a:t>
            </a:r>
          </a:p>
          <a:p>
            <a:pPr marL="457200" indent="-457200">
              <a:buFont typeface="Arial" panose="020B0604020202020204" pitchFamily="34" charset="0"/>
              <a:buChar char="•"/>
            </a:pPr>
            <a:r>
              <a:rPr lang="en-US" b="0"/>
              <a:t>The doctor order can be followed by healthcare professionals including emergency medical services (paramedics and EMT’s) </a:t>
            </a:r>
            <a:endParaRPr lang="en-US"/>
          </a:p>
        </p:txBody>
      </p:sp>
      <p:pic>
        <p:nvPicPr>
          <p:cNvPr id="4" name="Graphic 3" descr="Diving outline">
            <a:extLst>
              <a:ext uri="{FF2B5EF4-FFF2-40B4-BE49-F238E27FC236}">
                <a16:creationId xmlns:a16="http://schemas.microsoft.com/office/drawing/2014/main" id="{D51C6B58-039A-B3CD-9E61-41A0D9F94F4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277600" y="37334"/>
            <a:ext cx="914400" cy="914400"/>
          </a:xfrm>
          <a:prstGeom prst="rect">
            <a:avLst/>
          </a:prstGeom>
        </p:spPr>
      </p:pic>
    </p:spTree>
    <p:extLst>
      <p:ext uri="{BB962C8B-B14F-4D97-AF65-F5344CB8AC3E}">
        <p14:creationId xmlns:p14="http://schemas.microsoft.com/office/powerpoint/2010/main" val="17578531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D2C367-AD82-8AFF-5352-7D28D836F1B1}"/>
              </a:ext>
            </a:extLst>
          </p:cNvPr>
          <p:cNvSpPr>
            <a:spLocks noGrp="1"/>
          </p:cNvSpPr>
          <p:nvPr>
            <p:ph type="title"/>
          </p:nvPr>
        </p:nvSpPr>
        <p:spPr/>
        <p:txBody>
          <a:bodyPr/>
          <a:lstStyle/>
          <a:p>
            <a:r>
              <a:rPr lang="en-US"/>
              <a:t>More Information</a:t>
            </a:r>
          </a:p>
        </p:txBody>
      </p:sp>
      <p:sp>
        <p:nvSpPr>
          <p:cNvPr id="3" name="Content Placeholder 2">
            <a:extLst>
              <a:ext uri="{FF2B5EF4-FFF2-40B4-BE49-F238E27FC236}">
                <a16:creationId xmlns:a16="http://schemas.microsoft.com/office/drawing/2014/main" id="{1F3EBEF2-9780-518A-D3C6-6DFF9D0BE7E1}"/>
              </a:ext>
            </a:extLst>
          </p:cNvPr>
          <p:cNvSpPr>
            <a:spLocks noGrp="1"/>
          </p:cNvSpPr>
          <p:nvPr>
            <p:ph idx="1"/>
          </p:nvPr>
        </p:nvSpPr>
        <p:spPr/>
        <p:txBody>
          <a:bodyPr/>
          <a:lstStyle/>
          <a:p>
            <a:pPr marL="342900" indent="-342900">
              <a:buFont typeface="Arial" panose="020B0604020202020204" pitchFamily="34" charset="0"/>
              <a:buChar char="•"/>
            </a:pPr>
            <a:r>
              <a:rPr lang="en-US" sz="2400"/>
              <a:t>Advanced directives: </a:t>
            </a:r>
            <a:r>
              <a:rPr lang="en-US" sz="1600" b="0">
                <a:hlinkClick r:id="rId2"/>
              </a:rPr>
              <a:t>https://www.nia.nih.gov/health/advance-care-planning/advance-care-planning-advance-directives-health-care#directives</a:t>
            </a:r>
            <a:r>
              <a:rPr lang="en-US" sz="1600" b="0"/>
              <a:t> </a:t>
            </a:r>
          </a:p>
          <a:p>
            <a:pPr marL="342900" indent="-342900">
              <a:buFont typeface="Arial" panose="020B0604020202020204" pitchFamily="34" charset="0"/>
              <a:buChar char="•"/>
            </a:pPr>
            <a:r>
              <a:rPr lang="en-US" sz="2400"/>
              <a:t>Living Will: </a:t>
            </a:r>
            <a:r>
              <a:rPr lang="en-US" sz="1600" b="0">
                <a:hlinkClick r:id="rId3"/>
              </a:rPr>
              <a:t>https://www.nia.nih.gov/health/advance-care-planning/preparing-living-will</a:t>
            </a:r>
            <a:r>
              <a:rPr lang="en-US" sz="1600" b="0"/>
              <a:t> </a:t>
            </a:r>
          </a:p>
          <a:p>
            <a:pPr marL="342900" indent="-342900">
              <a:buFont typeface="Arial" panose="020B0604020202020204" pitchFamily="34" charset="0"/>
              <a:buChar char="•"/>
            </a:pPr>
            <a:r>
              <a:rPr lang="en-US" sz="2400"/>
              <a:t>Choosing a Health Care Proxy: </a:t>
            </a:r>
            <a:r>
              <a:rPr lang="en-US" sz="1600" b="0">
                <a:hlinkClick r:id="rId4"/>
              </a:rPr>
              <a:t>https://www.nia.nih.gov/health/advance-care-planning/choosing-health-care-proxy</a:t>
            </a:r>
            <a:r>
              <a:rPr lang="en-US" sz="1600" b="0"/>
              <a:t> </a:t>
            </a:r>
          </a:p>
          <a:p>
            <a:pPr marL="342900" indent="-342900">
              <a:buFont typeface="Arial" panose="020B0604020202020204" pitchFamily="34" charset="0"/>
              <a:buChar char="•"/>
            </a:pPr>
            <a:r>
              <a:rPr lang="en-US" sz="2400"/>
              <a:t>POLST MN: </a:t>
            </a:r>
            <a:r>
              <a:rPr lang="en-US" sz="1600" b="0">
                <a:hlinkClick r:id="rId5"/>
              </a:rPr>
              <a:t>https://www.mnmed.org/POLST</a:t>
            </a:r>
            <a:r>
              <a:rPr lang="en-US" sz="1600" b="0"/>
              <a:t> </a:t>
            </a:r>
          </a:p>
          <a:p>
            <a:pPr marL="342900" indent="-342900">
              <a:buFont typeface="Arial" panose="020B0604020202020204" pitchFamily="34" charset="0"/>
              <a:buChar char="•"/>
            </a:pPr>
            <a:r>
              <a:rPr lang="en-US" sz="2400"/>
              <a:t>Honoring Choices (includes healthcare directive forms for MN): </a:t>
            </a:r>
            <a:r>
              <a:rPr lang="en-US" sz="1600" b="0">
                <a:hlinkClick r:id="rId6"/>
              </a:rPr>
              <a:t>https://honoringchoices.org/</a:t>
            </a:r>
            <a:r>
              <a:rPr lang="en-US" sz="1600" b="0"/>
              <a:t> </a:t>
            </a:r>
          </a:p>
          <a:p>
            <a:pPr marL="342900" indent="-342900">
              <a:buFont typeface="Arial" panose="020B0604020202020204" pitchFamily="34" charset="0"/>
              <a:buChar char="•"/>
            </a:pPr>
            <a:r>
              <a:rPr lang="en-US" sz="2400"/>
              <a:t>Video (29mn): End-of-Life Choices Through History: </a:t>
            </a:r>
            <a:r>
              <a:rPr lang="en-US" sz="1600" b="0">
                <a:hlinkClick r:id="rId7"/>
              </a:rPr>
              <a:t>https://youtu.be/3EqG7wuaB84?si=Smkou6rxqzzwyjF2</a:t>
            </a:r>
            <a:r>
              <a:rPr lang="en-US" sz="1600" b="0"/>
              <a:t> </a:t>
            </a:r>
          </a:p>
        </p:txBody>
      </p:sp>
      <p:pic>
        <p:nvPicPr>
          <p:cNvPr id="4" name="Graphic 3" descr="Diving outline">
            <a:extLst>
              <a:ext uri="{FF2B5EF4-FFF2-40B4-BE49-F238E27FC236}">
                <a16:creationId xmlns:a16="http://schemas.microsoft.com/office/drawing/2014/main" id="{911BC14D-E462-8D23-92DF-3CD5C7BD06E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277600" y="0"/>
            <a:ext cx="914400" cy="914400"/>
          </a:xfrm>
          <a:prstGeom prst="rect">
            <a:avLst/>
          </a:prstGeom>
        </p:spPr>
      </p:pic>
    </p:spTree>
    <p:extLst>
      <p:ext uri="{BB962C8B-B14F-4D97-AF65-F5344CB8AC3E}">
        <p14:creationId xmlns:p14="http://schemas.microsoft.com/office/powerpoint/2010/main" val="1642315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43B41-2630-642A-DDEA-6D3530151957}"/>
              </a:ext>
            </a:extLst>
          </p:cNvPr>
          <p:cNvSpPr>
            <a:spLocks noGrp="1"/>
          </p:cNvSpPr>
          <p:nvPr>
            <p:ph type="title"/>
          </p:nvPr>
        </p:nvSpPr>
        <p:spPr>
          <a:xfrm>
            <a:off x="838200" y="282829"/>
            <a:ext cx="10515600" cy="704723"/>
          </a:xfrm>
        </p:spPr>
        <p:txBody>
          <a:bodyPr/>
          <a:lstStyle/>
          <a:p>
            <a:pPr algn="ctr"/>
            <a:r>
              <a:rPr lang="en-US"/>
              <a:t>Vocabulary List </a:t>
            </a:r>
          </a:p>
        </p:txBody>
      </p:sp>
      <p:sp>
        <p:nvSpPr>
          <p:cNvPr id="3" name="Content Placeholder 2">
            <a:extLst>
              <a:ext uri="{FF2B5EF4-FFF2-40B4-BE49-F238E27FC236}">
                <a16:creationId xmlns:a16="http://schemas.microsoft.com/office/drawing/2014/main" id="{99039FAB-4A02-4137-BADF-FE7929CE60FE}"/>
              </a:ext>
            </a:extLst>
          </p:cNvPr>
          <p:cNvSpPr>
            <a:spLocks noGrp="1"/>
          </p:cNvSpPr>
          <p:nvPr>
            <p:ph idx="1"/>
          </p:nvPr>
        </p:nvSpPr>
        <p:spPr>
          <a:xfrm>
            <a:off x="548640" y="1261872"/>
            <a:ext cx="11420856" cy="5397111"/>
          </a:xfrm>
        </p:spPr>
        <p:txBody>
          <a:bodyPr vert="horz" lIns="91440" tIns="45720" rIns="91440" bIns="45720" rtlCol="0" anchor="t">
            <a:normAutofit fontScale="77500" lnSpcReduction="20000"/>
          </a:bodyPr>
          <a:lstStyle/>
          <a:p>
            <a:r>
              <a:rPr lang="en-US" sz="3100" dirty="0"/>
              <a:t>Abuse: </a:t>
            </a:r>
            <a:r>
              <a:rPr lang="en-US" sz="3100" b="0" dirty="0"/>
              <a:t>The willful infliction of injury, unreasonable confinement, intimidation, or punishment that results in physical harm, pain, or mental anguish</a:t>
            </a:r>
          </a:p>
          <a:p>
            <a:r>
              <a:rPr lang="en-US" sz="3100" dirty="0"/>
              <a:t> </a:t>
            </a:r>
            <a:endParaRPr lang="en-US" sz="800">
              <a:ea typeface="Calibri"/>
              <a:cs typeface="Calibri"/>
            </a:endParaRPr>
          </a:p>
          <a:p>
            <a:r>
              <a:rPr lang="en-US" sz="3100" dirty="0"/>
              <a:t>Advanced Directive: </a:t>
            </a:r>
            <a:r>
              <a:rPr lang="en-US" sz="3100" b="0" dirty="0"/>
              <a:t>A document that states what the patient wishes to happen to their body while alive and unable to speak for themself</a:t>
            </a:r>
            <a:endParaRPr lang="en-US" sz="3100" b="0" dirty="0">
              <a:ea typeface="Calibri"/>
              <a:cs typeface="Calibri"/>
            </a:endParaRPr>
          </a:p>
          <a:p>
            <a:r>
              <a:rPr lang="en-US" sz="3100" dirty="0"/>
              <a:t> </a:t>
            </a:r>
            <a:endParaRPr lang="en-US" sz="3100" dirty="0">
              <a:ea typeface="Calibri"/>
              <a:cs typeface="Calibri"/>
            </a:endParaRPr>
          </a:p>
          <a:p>
            <a:r>
              <a:rPr lang="en-US" sz="3100" dirty="0"/>
              <a:t>Certification: </a:t>
            </a:r>
            <a:r>
              <a:rPr lang="en-US" sz="3100" b="0" dirty="0"/>
              <a:t>A document that states a person has fulfilled the requirements to work in a specific healthcare career</a:t>
            </a:r>
            <a:endParaRPr lang="en-US" sz="3100" b="0" dirty="0">
              <a:ea typeface="Calibri"/>
              <a:cs typeface="Calibri"/>
            </a:endParaRPr>
          </a:p>
          <a:p>
            <a:r>
              <a:rPr lang="en-US" sz="3100" dirty="0"/>
              <a:t> </a:t>
            </a:r>
            <a:endParaRPr lang="en-US" sz="3100" dirty="0">
              <a:ea typeface="Calibri"/>
              <a:cs typeface="Calibri"/>
            </a:endParaRPr>
          </a:p>
          <a:p>
            <a:r>
              <a:rPr lang="en-US" sz="3100" dirty="0"/>
              <a:t>Civil Law: </a:t>
            </a:r>
            <a:r>
              <a:rPr lang="en-US" sz="3100" b="0" dirty="0"/>
              <a:t>The area of law that relates to disputes between individuals or organizations, focusing on resolving private rights and liabilities rather than addressing criminal behavior</a:t>
            </a:r>
            <a:endParaRPr lang="en-US" sz="3100" b="0" dirty="0">
              <a:ea typeface="Calibri"/>
              <a:cs typeface="Calibri"/>
            </a:endParaRPr>
          </a:p>
          <a:p>
            <a:r>
              <a:rPr lang="en-US" sz="3100" dirty="0"/>
              <a:t> </a:t>
            </a:r>
            <a:endParaRPr lang="en-US" sz="3100" dirty="0">
              <a:ea typeface="Calibri"/>
              <a:cs typeface="Calibri"/>
            </a:endParaRPr>
          </a:p>
          <a:p>
            <a:r>
              <a:rPr lang="en-US" sz="3100" dirty="0"/>
              <a:t>Client:  </a:t>
            </a:r>
            <a:r>
              <a:rPr lang="en-US" sz="3100" b="0" dirty="0"/>
              <a:t>A person who receives healthcare services. This term is often used interchangeably with "patient" and "resident." </a:t>
            </a:r>
            <a:endParaRPr lang="en-US" sz="3100" b="0" dirty="0">
              <a:ea typeface="Calibri"/>
              <a:cs typeface="Calibri"/>
            </a:endParaRPr>
          </a:p>
          <a:p>
            <a:r>
              <a:rPr lang="en-US" sz="3100" b="0" dirty="0"/>
              <a:t> </a:t>
            </a:r>
            <a:endParaRPr lang="en-US" sz="3100" b="0" dirty="0">
              <a:ea typeface="Calibri"/>
              <a:cs typeface="Calibri"/>
            </a:endParaRPr>
          </a:p>
          <a:p>
            <a:endParaRPr lang="en-US"/>
          </a:p>
          <a:p>
            <a:endParaRPr lang="en-US"/>
          </a:p>
        </p:txBody>
      </p:sp>
    </p:spTree>
    <p:extLst>
      <p:ext uri="{BB962C8B-B14F-4D97-AF65-F5344CB8AC3E}">
        <p14:creationId xmlns:p14="http://schemas.microsoft.com/office/powerpoint/2010/main" val="16276906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57548"/>
            <a:ext cx="10515600" cy="1033369"/>
          </a:xfrm>
        </p:spPr>
        <p:txBody>
          <a:bodyPr>
            <a:normAutofit/>
          </a:bodyPr>
          <a:lstStyle/>
          <a:p>
            <a:r>
              <a:rPr lang="en-US" sz="3600"/>
              <a:t>Certification, Registration, Licensure</a:t>
            </a:r>
          </a:p>
        </p:txBody>
      </p:sp>
      <p:sp>
        <p:nvSpPr>
          <p:cNvPr id="3" name="Content Placeholder 2"/>
          <p:cNvSpPr>
            <a:spLocks noGrp="1"/>
          </p:cNvSpPr>
          <p:nvPr>
            <p:ph sz="quarter" idx="1"/>
          </p:nvPr>
        </p:nvSpPr>
        <p:spPr>
          <a:xfrm>
            <a:off x="838200" y="1549101"/>
            <a:ext cx="10515600" cy="4627862"/>
          </a:xfrm>
        </p:spPr>
        <p:txBody>
          <a:bodyPr>
            <a:normAutofit/>
          </a:bodyPr>
          <a:lstStyle/>
          <a:p>
            <a:r>
              <a:rPr lang="en-US" b="1"/>
              <a:t>Certification</a:t>
            </a:r>
          </a:p>
          <a:p>
            <a:pPr marL="457200" indent="-457200">
              <a:buFont typeface="Arial" panose="020B0604020202020204" pitchFamily="34" charset="0"/>
              <a:buChar char="•"/>
            </a:pPr>
            <a:r>
              <a:rPr lang="en-US" b="0"/>
              <a:t>A document that states a person has fulfilled the requirements to work in a specific healthcare career</a:t>
            </a:r>
          </a:p>
          <a:p>
            <a:r>
              <a:rPr lang="en-US"/>
              <a:t>Registration</a:t>
            </a:r>
          </a:p>
          <a:p>
            <a:pPr marL="457200" indent="-457200">
              <a:buFont typeface="Arial" panose="020B0604020202020204" pitchFamily="34" charset="0"/>
              <a:buChar char="•"/>
            </a:pPr>
            <a:r>
              <a:rPr lang="en-US" b="0"/>
              <a:t>Being listed on an official registry that authorizes individuals to work within a certain healthcare career. </a:t>
            </a:r>
          </a:p>
          <a:p>
            <a:r>
              <a:rPr lang="en-US" b="1"/>
              <a:t>Licensure</a:t>
            </a:r>
          </a:p>
          <a:p>
            <a:pPr marL="457200" indent="-457200">
              <a:buFont typeface="Arial" panose="020B0604020202020204" pitchFamily="34" charset="0"/>
              <a:buChar char="•"/>
            </a:pPr>
            <a:r>
              <a:rPr lang="en-US" b="0"/>
              <a:t>A license issued by a governing agency to work within a certain (healthcare) career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1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2489" y="1233403"/>
            <a:ext cx="10792132" cy="4403604"/>
          </a:xfrm>
        </p:spPr>
        <p:txBody>
          <a:bodyPr>
            <a:normAutofit fontScale="92500" lnSpcReduction="10000"/>
          </a:bodyPr>
          <a:lstStyle/>
          <a:p>
            <a:pPr marL="0" indent="0">
              <a:buNone/>
            </a:pPr>
            <a:r>
              <a:rPr lang="en-US" sz="2600">
                <a:cs typeface="Arial"/>
              </a:rPr>
              <a:t>Describe one’s legal responsibility related to abuse, neglect, exploitation, and the Vulnerable Adults Act</a:t>
            </a:r>
          </a:p>
          <a:p>
            <a:pPr marL="342900" indent="-342900">
              <a:buFont typeface="Arial" panose="020B0604020202020204" pitchFamily="34" charset="0"/>
              <a:buChar char="•"/>
            </a:pPr>
            <a:r>
              <a:rPr lang="en-US" sz="2600" b="0">
                <a:cs typeface="Arial"/>
              </a:rPr>
              <a:t>Define abuse</a:t>
            </a:r>
          </a:p>
          <a:p>
            <a:pPr marL="342900" indent="-342900">
              <a:buFont typeface="Arial" panose="020B0604020202020204" pitchFamily="34" charset="0"/>
              <a:buChar char="•"/>
            </a:pPr>
            <a:r>
              <a:rPr lang="en-US" sz="2600" b="0">
                <a:cs typeface="Arial"/>
              </a:rPr>
              <a:t>Explain why abuse may occur</a:t>
            </a:r>
          </a:p>
          <a:p>
            <a:pPr marL="342900" indent="-342900">
              <a:buFont typeface="Arial" panose="020B0604020202020204" pitchFamily="34" charset="0"/>
              <a:buChar char="•"/>
            </a:pPr>
            <a:r>
              <a:rPr lang="en-US" sz="2600" b="0">
                <a:cs typeface="Arial"/>
              </a:rPr>
              <a:t>Identify types of abuse</a:t>
            </a:r>
          </a:p>
          <a:p>
            <a:pPr marL="342900" indent="-342900">
              <a:buFont typeface="Arial" panose="020B0604020202020204" pitchFamily="34" charset="0"/>
              <a:buChar char="•"/>
            </a:pPr>
            <a:r>
              <a:rPr lang="en-US" sz="2600" b="0">
                <a:cs typeface="Arial"/>
              </a:rPr>
              <a:t>Define neglect</a:t>
            </a:r>
          </a:p>
          <a:p>
            <a:pPr marL="342900" indent="-342900">
              <a:buFont typeface="Arial" panose="020B0604020202020204" pitchFamily="34" charset="0"/>
              <a:buChar char="•"/>
            </a:pPr>
            <a:r>
              <a:rPr lang="en-US" sz="2600" b="0">
                <a:cs typeface="Arial"/>
              </a:rPr>
              <a:t>Define exploitation</a:t>
            </a:r>
          </a:p>
          <a:p>
            <a:pPr marL="342900" indent="-342900">
              <a:buFont typeface="Arial" panose="020B0604020202020204" pitchFamily="34" charset="0"/>
              <a:buChar char="•"/>
            </a:pPr>
            <a:r>
              <a:rPr lang="en-US" sz="2600" b="0">
                <a:cs typeface="Arial"/>
              </a:rPr>
              <a:t>Identify populations at risk for abuse, neglect or exploitation</a:t>
            </a:r>
          </a:p>
          <a:p>
            <a:pPr marL="342900" indent="-342900">
              <a:buFont typeface="Arial" panose="020B0604020202020204" pitchFamily="34" charset="0"/>
              <a:buChar char="•"/>
            </a:pPr>
            <a:r>
              <a:rPr lang="en-US" sz="2600" b="0">
                <a:cs typeface="Arial"/>
              </a:rPr>
              <a:t>Identify Federal and State laws protecting vulnerable persons</a:t>
            </a:r>
          </a:p>
          <a:p>
            <a:pPr marL="342900" indent="-342900">
              <a:buFont typeface="Arial" panose="020B0604020202020204" pitchFamily="34" charset="0"/>
              <a:buChar char="•"/>
            </a:pPr>
            <a:r>
              <a:rPr lang="en-US" sz="2600" b="0">
                <a:cs typeface="Arial"/>
              </a:rPr>
              <a:t>Explain an individual’s legal responsibility if abuse or neglect is suspected</a:t>
            </a:r>
          </a:p>
          <a:p>
            <a:pPr marL="342900" indent="-342900">
              <a:buFont typeface="Arial" panose="020B0604020202020204" pitchFamily="34" charset="0"/>
              <a:buChar char="•"/>
            </a:pPr>
            <a:r>
              <a:rPr lang="en-US" sz="2600" b="0">
                <a:cs typeface="Arial"/>
              </a:rPr>
              <a:t>Explain a facilities legal responsibility if abuse or neglect is suspected</a:t>
            </a:r>
          </a:p>
          <a:p>
            <a:pPr algn="ctr"/>
            <a:endParaRPr lang="en-US" sz="1600"/>
          </a:p>
        </p:txBody>
      </p:sp>
      <p:sp>
        <p:nvSpPr>
          <p:cNvPr id="2" name="Title 1"/>
          <p:cNvSpPr>
            <a:spLocks noGrp="1"/>
          </p:cNvSpPr>
          <p:nvPr>
            <p:ph type="title"/>
          </p:nvPr>
        </p:nvSpPr>
        <p:spPr>
          <a:xfrm>
            <a:off x="632489" y="52399"/>
            <a:ext cx="5467097" cy="951845"/>
          </a:xfrm>
        </p:spPr>
        <p:txBody>
          <a:bodyPr anchor="b">
            <a:normAutofit/>
          </a:bodyPr>
          <a:lstStyle/>
          <a:p>
            <a:r>
              <a:rPr lang="en-US">
                <a:cs typeface="Arial"/>
              </a:rPr>
              <a:t>Competency 2</a:t>
            </a:r>
          </a:p>
        </p:txBody>
      </p:sp>
      <p:pic>
        <p:nvPicPr>
          <p:cNvPr id="5" name="Picture 4" descr="A water droplet falling into a heart shape&#10;&#10;Description automatically generated">
            <a:extLst>
              <a:ext uri="{FF2B5EF4-FFF2-40B4-BE49-F238E27FC236}">
                <a16:creationId xmlns:a16="http://schemas.microsoft.com/office/drawing/2014/main" id="{9374A75C-464B-5C30-5A71-349D19A3C50B}"/>
              </a:ext>
            </a:extLst>
          </p:cNvPr>
          <p:cNvPicPr>
            <a:picLocks noChangeAspect="1"/>
          </p:cNvPicPr>
          <p:nvPr/>
        </p:nvPicPr>
        <p:blipFill>
          <a:blip r:embed="rId4">
            <a:alphaModFix amt="11000"/>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333274" y="0"/>
            <a:ext cx="11858726" cy="6858000"/>
          </a:xfrm>
          <a:prstGeom prst="rect">
            <a:avLst/>
          </a:prstGeom>
        </p:spPr>
      </p:pic>
      <p:sp>
        <p:nvSpPr>
          <p:cNvPr id="6" name="TextBox 5">
            <a:extLst>
              <a:ext uri="{FF2B5EF4-FFF2-40B4-BE49-F238E27FC236}">
                <a16:creationId xmlns:a16="http://schemas.microsoft.com/office/drawing/2014/main" id="{12DB2307-779D-2F13-DAA5-5D32D5C31202}"/>
              </a:ext>
            </a:extLst>
          </p:cNvPr>
          <p:cNvSpPr txBox="1"/>
          <p:nvPr/>
        </p:nvSpPr>
        <p:spPr>
          <a:xfrm>
            <a:off x="632489" y="6573256"/>
            <a:ext cx="4471103"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95DA"/>
                </a:solidFill>
                <a:effectLst/>
                <a:uLnTx/>
                <a:uFillTx/>
                <a:latin typeface="Calibri" panose="020F0502020204030204"/>
                <a:ea typeface="+mn-ea"/>
                <a:cs typeface="+mn-cs"/>
                <a:hlinkClick r:id="rId5" tooltip="https://epitemnein-epitomic.blogspot.com/2014/01/cultivating-supremacy-of-compassion.html">
                  <a:extLst>
                    <a:ext uri="{A12FA001-AC4F-418D-AE19-62706E023703}">
                      <ahyp:hlinkClr xmlns:ahyp="http://schemas.microsoft.com/office/drawing/2018/hyperlinkcolor" val="tx"/>
                    </a:ext>
                  </a:extLst>
                </a:hlinkClick>
              </a:rPr>
              <a:t>This Photo</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rPr>
              <a:t> by Unknown Author is licensed under </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hlinkClick r:id="rId6" tooltip="https://creativecommons.org/licenses/by-nc-nd/3.0/"/>
              </a:rPr>
              <a:t>CC BY-NC-ND</a:t>
            </a:r>
            <a:endParaRPr kumimoji="0" lang="en-US" sz="900" b="0" i="0" u="none" strike="noStrike" kern="1200" cap="none" spc="0" normalizeH="0" baseline="0" noProof="0">
              <a:ln>
                <a:noFill/>
              </a:ln>
              <a:solidFill>
                <a:srgbClr val="003C66"/>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32954974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normAutofit/>
          </a:bodyPr>
          <a:lstStyle/>
          <a:p>
            <a:pPr eaLnBrk="1" hangingPunct="1"/>
            <a:r>
              <a:rPr lang="en-US" sz="3600"/>
              <a:t>Abuse</a:t>
            </a:r>
          </a:p>
        </p:txBody>
      </p:sp>
      <p:sp>
        <p:nvSpPr>
          <p:cNvPr id="24578" name="Rectangle 3"/>
          <p:cNvSpPr>
            <a:spLocks noGrp="1" noChangeArrowheads="1"/>
          </p:cNvSpPr>
          <p:nvPr>
            <p:ph sz="quarter" idx="1"/>
          </p:nvPr>
        </p:nvSpPr>
        <p:spPr/>
        <p:txBody>
          <a:bodyPr vert="horz" lIns="91440" tIns="45720" rIns="91440" bIns="45720" rtlCol="0" anchor="t">
            <a:normAutofit/>
          </a:bodyPr>
          <a:lstStyle/>
          <a:p>
            <a:r>
              <a:rPr lang="en-US" b="0">
                <a:cs typeface="Calibri" panose="020F0502020204030204"/>
              </a:rPr>
              <a:t>As defined by the Centers for Medicare &amp; Medicaid Services (CMS)</a:t>
            </a:r>
            <a:endParaRPr lang="en-US"/>
          </a:p>
          <a:p>
            <a:pPr marL="457200" indent="-457200">
              <a:buFont typeface="Arial" panose="020B0604020202020204" pitchFamily="34" charset="0"/>
              <a:buChar char="•"/>
            </a:pPr>
            <a:r>
              <a:rPr lang="en-US" b="0"/>
              <a:t>The willful infliction of injury, unreasonable confinement, intimidation, or punishment with resulting physical harm, pain or mental anguish</a:t>
            </a:r>
            <a:endParaRPr lang="en-US" b="0">
              <a:cs typeface="Calibri"/>
            </a:endParaRPr>
          </a:p>
          <a:p>
            <a:pPr marL="457200" indent="-457200">
              <a:buFont typeface="Arial" panose="020B0604020202020204" pitchFamily="34" charset="0"/>
              <a:buChar char="•"/>
            </a:pPr>
            <a:r>
              <a:rPr lang="en-US" b="0"/>
              <a:t>Willful, as used in the definition of abuse, means the individual must have </a:t>
            </a:r>
            <a:r>
              <a:rPr lang="en-US" b="0" i="1"/>
              <a:t>acted </a:t>
            </a:r>
            <a:r>
              <a:rPr lang="en-US" b="0"/>
              <a:t>deliberately, not that the individual intended to inflict injury or harm.</a:t>
            </a:r>
            <a:endParaRPr lang="en-US" b="0">
              <a:cs typeface="Calibri"/>
            </a:endParaRPr>
          </a:p>
          <a:p>
            <a:pPr marL="457200" indent="-457200">
              <a:buFont typeface="Arial" panose="020B0604020202020204" pitchFamily="34" charset="0"/>
              <a:buChar char="•"/>
            </a:pPr>
            <a:r>
              <a:rPr lang="en-US" b="0"/>
              <a:t>May be physical, verbal, sexual, or mental</a:t>
            </a:r>
            <a:endParaRPr lang="en-US" b="0">
              <a:cs typeface="Calibri"/>
            </a:endParaRPr>
          </a:p>
        </p:txBody>
      </p:sp>
      <p:pic>
        <p:nvPicPr>
          <p:cNvPr id="3" name="Graphic 2" descr="A lightbulb">
            <a:extLst>
              <a:ext uri="{FF2B5EF4-FFF2-40B4-BE49-F238E27FC236}">
                <a16:creationId xmlns:a16="http://schemas.microsoft.com/office/drawing/2014/main" id="{B9B59136-9365-6E94-C86A-5423F8DEF49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51266" y="270542"/>
            <a:ext cx="984504" cy="98450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77"/>
                                        </p:tgtEl>
                                        <p:attrNameLst>
                                          <p:attrName>style.visibility</p:attrName>
                                        </p:attrNameLst>
                                      </p:cBhvr>
                                      <p:to>
                                        <p:strVal val="visible"/>
                                      </p:to>
                                    </p:set>
                                    <p:animEffect transition="in" filter="blinds(horizontal)">
                                      <p:cBhvr>
                                        <p:cTn id="7" dur="500"/>
                                        <p:tgtEl>
                                          <p:spTgt spid="2457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4578">
                                            <p:txEl>
                                              <p:pRg st="0" end="0"/>
                                            </p:txEl>
                                          </p:spTgt>
                                        </p:tgtEl>
                                        <p:attrNameLst>
                                          <p:attrName>style.visibility</p:attrName>
                                        </p:attrNameLst>
                                      </p:cBhvr>
                                      <p:to>
                                        <p:strVal val="visible"/>
                                      </p:to>
                                    </p:set>
                                    <p:animEffect transition="in" filter="blinds(horizontal)">
                                      <p:cBhvr>
                                        <p:cTn id="12" dur="1000"/>
                                        <p:tgtEl>
                                          <p:spTgt spid="2457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4578">
                                            <p:txEl>
                                              <p:pRg st="1" end="1"/>
                                            </p:txEl>
                                          </p:spTgt>
                                        </p:tgtEl>
                                        <p:attrNameLst>
                                          <p:attrName>style.visibility</p:attrName>
                                        </p:attrNameLst>
                                      </p:cBhvr>
                                      <p:to>
                                        <p:strVal val="visible"/>
                                      </p:to>
                                    </p:set>
                                    <p:animEffect transition="in" filter="blinds(horizontal)">
                                      <p:cBhvr>
                                        <p:cTn id="17" dur="1000"/>
                                        <p:tgtEl>
                                          <p:spTgt spid="2457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4578">
                                            <p:txEl>
                                              <p:pRg st="2" end="2"/>
                                            </p:txEl>
                                          </p:spTgt>
                                        </p:tgtEl>
                                        <p:attrNameLst>
                                          <p:attrName>style.visibility</p:attrName>
                                        </p:attrNameLst>
                                      </p:cBhvr>
                                      <p:to>
                                        <p:strVal val="visible"/>
                                      </p:to>
                                    </p:set>
                                    <p:animEffect transition="in" filter="blinds(horizontal)">
                                      <p:cBhvr>
                                        <p:cTn id="22" dur="1000"/>
                                        <p:tgtEl>
                                          <p:spTgt spid="2457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4578">
                                            <p:txEl>
                                              <p:pRg st="3" end="3"/>
                                            </p:txEl>
                                          </p:spTgt>
                                        </p:tgtEl>
                                        <p:attrNameLst>
                                          <p:attrName>style.visibility</p:attrName>
                                        </p:attrNameLst>
                                      </p:cBhvr>
                                      <p:to>
                                        <p:strVal val="visible"/>
                                      </p:to>
                                    </p:set>
                                    <p:animEffect transition="in" filter="blinds(horizontal)">
                                      <p:cBhvr>
                                        <p:cTn id="27" dur="1000"/>
                                        <p:tgtEl>
                                          <p:spTgt spid="2457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7" grpId="0"/>
      <p:bldP spid="24578"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9F26C-46EE-D7D0-9222-6740CC13B841}"/>
              </a:ext>
            </a:extLst>
          </p:cNvPr>
          <p:cNvSpPr>
            <a:spLocks noGrp="1"/>
          </p:cNvSpPr>
          <p:nvPr>
            <p:ph type="title"/>
          </p:nvPr>
        </p:nvSpPr>
        <p:spPr/>
        <p:txBody>
          <a:bodyPr/>
          <a:lstStyle/>
          <a:p>
            <a:r>
              <a:rPr lang="en-US"/>
              <a:t>Conditions that Increase the Risk of Abuse</a:t>
            </a:r>
            <a:endParaRPr lang="en-US">
              <a:cs typeface="Calibri"/>
            </a:endParaRPr>
          </a:p>
        </p:txBody>
      </p:sp>
      <p:sp>
        <p:nvSpPr>
          <p:cNvPr id="3" name="Content Placeholder 2">
            <a:extLst>
              <a:ext uri="{FF2B5EF4-FFF2-40B4-BE49-F238E27FC236}">
                <a16:creationId xmlns:a16="http://schemas.microsoft.com/office/drawing/2014/main" id="{04B63032-911C-433B-8741-B1FB756DE4DD}"/>
              </a:ext>
            </a:extLst>
          </p:cNvPr>
          <p:cNvSpPr>
            <a:spLocks noGrp="1"/>
          </p:cNvSpPr>
          <p:nvPr>
            <p:ph idx="1"/>
          </p:nvPr>
        </p:nvSpPr>
        <p:spPr/>
        <p:txBody>
          <a:bodyPr>
            <a:normAutofit/>
          </a:bodyPr>
          <a:lstStyle/>
          <a:p>
            <a:pPr marL="457200" indent="-457200">
              <a:buFont typeface="Arial" panose="020B0604020202020204" pitchFamily="34" charset="0"/>
              <a:buChar char="•"/>
            </a:pPr>
            <a:r>
              <a:rPr lang="en-US" b="0"/>
              <a:t>Stressed </a:t>
            </a:r>
          </a:p>
          <a:p>
            <a:pPr marL="457200" indent="-457200">
              <a:buFont typeface="Arial" panose="020B0604020202020204" pitchFamily="34" charset="0"/>
              <a:buChar char="•"/>
            </a:pPr>
            <a:r>
              <a:rPr lang="en-US" b="0"/>
              <a:t>Tired </a:t>
            </a:r>
          </a:p>
          <a:p>
            <a:pPr marL="457200" indent="-457200">
              <a:buFont typeface="Arial" panose="020B0604020202020204" pitchFamily="34" charset="0"/>
              <a:buChar char="•"/>
            </a:pPr>
            <a:r>
              <a:rPr lang="en-US" b="0"/>
              <a:t>Overwhelmed </a:t>
            </a:r>
          </a:p>
          <a:p>
            <a:pPr marL="457200" indent="-457200">
              <a:buFont typeface="Arial" panose="020B0604020202020204" pitchFamily="34" charset="0"/>
              <a:buChar char="•"/>
            </a:pPr>
            <a:r>
              <a:rPr lang="en-US" b="0"/>
              <a:t>Personal problems </a:t>
            </a:r>
          </a:p>
          <a:p>
            <a:pPr marL="457200" indent="-457200">
              <a:buFont typeface="Arial" panose="020B0604020202020204" pitchFamily="34" charset="0"/>
              <a:buChar char="•"/>
            </a:pPr>
            <a:r>
              <a:rPr lang="en-US" b="0"/>
              <a:t>Loss of control </a:t>
            </a:r>
          </a:p>
        </p:txBody>
      </p:sp>
      <p:pic>
        <p:nvPicPr>
          <p:cNvPr id="5" name="Picture 4" descr="A person with a black eye and a paper on her mouth&#10;&#10;Description automatically generated">
            <a:extLst>
              <a:ext uri="{FF2B5EF4-FFF2-40B4-BE49-F238E27FC236}">
                <a16:creationId xmlns:a16="http://schemas.microsoft.com/office/drawing/2014/main" id="{1307B15C-2321-3E9F-62A5-0F7BA0584B29}"/>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096000" y="1825625"/>
            <a:ext cx="4953000" cy="3302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a:extLst>
              <a:ext uri="{FF2B5EF4-FFF2-40B4-BE49-F238E27FC236}">
                <a16:creationId xmlns:a16="http://schemas.microsoft.com/office/drawing/2014/main" id="{90929590-D305-1132-F019-757781B3E8C4}"/>
              </a:ext>
            </a:extLst>
          </p:cNvPr>
          <p:cNvSpPr txBox="1"/>
          <p:nvPr/>
        </p:nvSpPr>
        <p:spPr>
          <a:xfrm>
            <a:off x="6096000" y="5075180"/>
            <a:ext cx="4953000" cy="230832"/>
          </a:xfrm>
          <a:prstGeom prst="rect">
            <a:avLst/>
          </a:prstGeom>
          <a:noFill/>
        </p:spPr>
        <p:txBody>
          <a:bodyPr wrap="square" rtlCol="0">
            <a:spAutoFit/>
          </a:bodyPr>
          <a:lstStyle/>
          <a:p>
            <a:r>
              <a:rPr lang="en-US" sz="900">
                <a:hlinkClick r:id="rId3" tooltip="https://www.nurse24.it/infermiere/a-perugia-si-cerca-un-pensionato-con-competenze-infermieristiche-ed-e-polemica.html"/>
              </a:rPr>
              <a:t>This Photo</a:t>
            </a:r>
            <a:r>
              <a:rPr lang="en-US" sz="900"/>
              <a:t> by Unknown Author is licensed under </a:t>
            </a:r>
            <a:r>
              <a:rPr lang="en-US" sz="900">
                <a:hlinkClick r:id="rId4" tooltip="https://creativecommons.org/licenses/by-nc-nd/3.0/"/>
              </a:rPr>
              <a:t>CC BY-NC-ND</a:t>
            </a:r>
            <a:endParaRPr lang="en-US" sz="900"/>
          </a:p>
        </p:txBody>
      </p:sp>
    </p:spTree>
    <p:extLst>
      <p:ext uri="{BB962C8B-B14F-4D97-AF65-F5344CB8AC3E}">
        <p14:creationId xmlns:p14="http://schemas.microsoft.com/office/powerpoint/2010/main" val="19165850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normAutofit/>
          </a:bodyPr>
          <a:lstStyle/>
          <a:p>
            <a:pPr eaLnBrk="1" hangingPunct="1"/>
            <a:r>
              <a:rPr lang="en-US" sz="3600"/>
              <a:t>Types of Abuse</a:t>
            </a:r>
          </a:p>
        </p:txBody>
      </p:sp>
      <p:sp>
        <p:nvSpPr>
          <p:cNvPr id="24578" name="Rectangle 3"/>
          <p:cNvSpPr>
            <a:spLocks noGrp="1" noChangeArrowheads="1"/>
          </p:cNvSpPr>
          <p:nvPr>
            <p:ph sz="quarter" idx="1"/>
          </p:nvPr>
        </p:nvSpPr>
        <p:spPr>
          <a:xfrm>
            <a:off x="838200" y="1499616"/>
            <a:ext cx="10774680" cy="4995650"/>
          </a:xfrm>
        </p:spPr>
        <p:txBody>
          <a:bodyPr vert="horz" lIns="91440" tIns="45720" rIns="91440" bIns="45720" rtlCol="0" anchor="t">
            <a:normAutofit fontScale="62500" lnSpcReduction="20000"/>
          </a:bodyPr>
          <a:lstStyle/>
          <a:p>
            <a:pPr>
              <a:lnSpc>
                <a:spcPct val="120000"/>
              </a:lnSpc>
            </a:pPr>
            <a:r>
              <a:rPr lang="en-US"/>
              <a:t>Physical Abuse</a:t>
            </a:r>
          </a:p>
          <a:p>
            <a:pPr marL="457200" indent="-457200">
              <a:lnSpc>
                <a:spcPct val="120000"/>
              </a:lnSpc>
              <a:buFont typeface="Arial" panose="020B0604020202020204" pitchFamily="34" charset="0"/>
              <a:buChar char="•"/>
            </a:pPr>
            <a:r>
              <a:rPr lang="en-US" b="0"/>
              <a:t>Purposeful conduct that could result in pain or injury</a:t>
            </a:r>
          </a:p>
          <a:p>
            <a:pPr marL="457200" indent="-457200">
              <a:lnSpc>
                <a:spcPct val="120000"/>
              </a:lnSpc>
              <a:buFont typeface="Arial" panose="020B0604020202020204" pitchFamily="34" charset="0"/>
              <a:buChar char="•"/>
            </a:pPr>
            <a:r>
              <a:rPr lang="en-US" b="0"/>
              <a:t>Includes, but is not limited to, hitting, slapping, punching, biting, kicking, pinching</a:t>
            </a:r>
          </a:p>
          <a:p>
            <a:pPr>
              <a:lnSpc>
                <a:spcPct val="120000"/>
              </a:lnSpc>
            </a:pPr>
            <a:r>
              <a:rPr lang="en-US"/>
              <a:t>Psychological / Mental Abuse</a:t>
            </a:r>
          </a:p>
          <a:p>
            <a:pPr marL="457200" indent="-457200">
              <a:lnSpc>
                <a:spcPct val="120000"/>
              </a:lnSpc>
              <a:buFont typeface="Arial" panose="020B0604020202020204" pitchFamily="34" charset="0"/>
              <a:buChar char="•"/>
            </a:pPr>
            <a:r>
              <a:rPr lang="en-US" b="0"/>
              <a:t>Conduct  that is threatening to harm a person</a:t>
            </a:r>
          </a:p>
          <a:p>
            <a:pPr marL="457200" indent="-457200">
              <a:lnSpc>
                <a:spcPct val="120000"/>
              </a:lnSpc>
              <a:buFont typeface="Arial" panose="020B0604020202020204" pitchFamily="34" charset="0"/>
              <a:buChar char="•"/>
            </a:pPr>
            <a:r>
              <a:rPr lang="en-US" b="0"/>
              <a:t>Threatening to withhold food, fluid, or care as a form of punishment   </a:t>
            </a:r>
          </a:p>
          <a:p>
            <a:pPr marL="457200" indent="-457200">
              <a:lnSpc>
                <a:spcPct val="120000"/>
              </a:lnSpc>
              <a:buFont typeface="Arial" panose="020B0604020202020204" pitchFamily="34" charset="0"/>
              <a:buChar char="•"/>
            </a:pPr>
            <a:r>
              <a:rPr lang="en-US" b="0"/>
              <a:t>Causes or has the potential to cause humiliation, intimidation, fear, shame, agitation, or degradation</a:t>
            </a:r>
          </a:p>
          <a:p>
            <a:pPr>
              <a:lnSpc>
                <a:spcPct val="120000"/>
              </a:lnSpc>
            </a:pPr>
            <a:r>
              <a:rPr lang="en-US"/>
              <a:t>Verbal Abuse</a:t>
            </a:r>
          </a:p>
          <a:p>
            <a:pPr marL="457200" indent="-457200">
              <a:lnSpc>
                <a:spcPct val="120000"/>
              </a:lnSpc>
              <a:buFont typeface="Arial" panose="020B0604020202020204" pitchFamily="34" charset="0"/>
              <a:buChar char="•"/>
            </a:pPr>
            <a:r>
              <a:rPr lang="en-US" b="0" dirty="0"/>
              <a:t>Repeated conduct that produces mental or emotional stress</a:t>
            </a:r>
            <a:endParaRPr lang="en-US" b="0" dirty="0">
              <a:ea typeface="Calibri"/>
              <a:cs typeface="Calibri"/>
            </a:endParaRPr>
          </a:p>
          <a:p>
            <a:pPr marL="457200" indent="-457200">
              <a:lnSpc>
                <a:spcPct val="120000"/>
              </a:lnSpc>
              <a:buFont typeface="Arial" panose="020B0604020202020204" pitchFamily="34" charset="0"/>
              <a:buChar char="•"/>
            </a:pPr>
            <a:r>
              <a:rPr lang="en-US" b="0">
                <a:ea typeface="+mn-lt"/>
                <a:cs typeface="+mn-lt"/>
              </a:rPr>
              <a:t>The use of words to harm, control, or belittle another person</a:t>
            </a:r>
            <a:endParaRPr lang="en-US" b="0" dirty="0">
              <a:ea typeface="+mn-lt"/>
              <a:cs typeface="+mn-lt"/>
            </a:endParaRPr>
          </a:p>
          <a:p>
            <a:pPr marL="457200" indent="-457200">
              <a:lnSpc>
                <a:spcPct val="120000"/>
              </a:lnSpc>
              <a:buFont typeface="Arial" panose="020B0604020202020204" pitchFamily="34" charset="0"/>
              <a:buChar char="•"/>
            </a:pPr>
            <a:r>
              <a:rPr lang="en-US" b="0" dirty="0"/>
              <a:t>May be considered a type of mental </a:t>
            </a:r>
            <a:r>
              <a:rPr lang="en-US" b="0"/>
              <a:t>abuse</a:t>
            </a:r>
            <a:endParaRPr lang="en-US" b="0" dirty="0">
              <a:ea typeface="Calibri"/>
              <a:cs typeface="Calibri"/>
            </a:endParaRPr>
          </a:p>
          <a:p>
            <a:pPr marL="457200" indent="-457200">
              <a:lnSpc>
                <a:spcPct val="120000"/>
              </a:lnSpc>
              <a:buFont typeface="Arial" panose="020B0604020202020204" pitchFamily="34" charset="0"/>
              <a:buChar char="•"/>
            </a:pPr>
            <a:r>
              <a:rPr lang="en-US" b="0"/>
              <a:t>Includes the use of oral, written, or gestured communication, or sounds, to residents within hearing distance, regardless of age, ability to comprehend, or disability.</a:t>
            </a:r>
          </a:p>
          <a:p>
            <a:pPr marL="457200" indent="-457200">
              <a:buFont typeface="Arial" panose="020B0604020202020204" pitchFamily="34" charset="0"/>
              <a:buChar char="•"/>
            </a:pPr>
            <a:endParaRPr lang="en-US" b="0"/>
          </a:p>
        </p:txBody>
      </p:sp>
      <p:pic>
        <p:nvPicPr>
          <p:cNvPr id="3" name="Graphic 2" descr="A lightbulb">
            <a:extLst>
              <a:ext uri="{FF2B5EF4-FFF2-40B4-BE49-F238E27FC236}">
                <a16:creationId xmlns:a16="http://schemas.microsoft.com/office/drawing/2014/main" id="{DAED0DB3-A2C1-C92E-7CFD-BBF938F066E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918384" y="360189"/>
            <a:ext cx="984504" cy="984504"/>
          </a:xfrm>
          <a:prstGeom prst="rect">
            <a:avLst/>
          </a:prstGeom>
        </p:spPr>
      </p:pic>
    </p:spTree>
    <p:extLst>
      <p:ext uri="{BB962C8B-B14F-4D97-AF65-F5344CB8AC3E}">
        <p14:creationId xmlns:p14="http://schemas.microsoft.com/office/powerpoint/2010/main" val="2705271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77"/>
                                        </p:tgtEl>
                                        <p:attrNameLst>
                                          <p:attrName>style.visibility</p:attrName>
                                        </p:attrNameLst>
                                      </p:cBhvr>
                                      <p:to>
                                        <p:strVal val="visible"/>
                                      </p:to>
                                    </p:set>
                                    <p:animEffect transition="in" filter="blinds(horizontal)">
                                      <p:cBhvr>
                                        <p:cTn id="7" dur="500"/>
                                        <p:tgtEl>
                                          <p:spTgt spid="2457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4578">
                                            <p:txEl>
                                              <p:pRg st="0" end="0"/>
                                            </p:txEl>
                                          </p:spTgt>
                                        </p:tgtEl>
                                        <p:attrNameLst>
                                          <p:attrName>style.visibility</p:attrName>
                                        </p:attrNameLst>
                                      </p:cBhvr>
                                      <p:to>
                                        <p:strVal val="visible"/>
                                      </p:to>
                                    </p:set>
                                    <p:animEffect transition="in" filter="blinds(horizontal)">
                                      <p:cBhvr>
                                        <p:cTn id="12" dur="1000"/>
                                        <p:tgtEl>
                                          <p:spTgt spid="2457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4578">
                                            <p:txEl>
                                              <p:pRg st="1" end="1"/>
                                            </p:txEl>
                                          </p:spTgt>
                                        </p:tgtEl>
                                        <p:attrNameLst>
                                          <p:attrName>style.visibility</p:attrName>
                                        </p:attrNameLst>
                                      </p:cBhvr>
                                      <p:to>
                                        <p:strVal val="visible"/>
                                      </p:to>
                                    </p:set>
                                    <p:animEffect transition="in" filter="blinds(horizontal)">
                                      <p:cBhvr>
                                        <p:cTn id="17" dur="1000"/>
                                        <p:tgtEl>
                                          <p:spTgt spid="2457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4578">
                                            <p:txEl>
                                              <p:pRg st="2" end="2"/>
                                            </p:txEl>
                                          </p:spTgt>
                                        </p:tgtEl>
                                        <p:attrNameLst>
                                          <p:attrName>style.visibility</p:attrName>
                                        </p:attrNameLst>
                                      </p:cBhvr>
                                      <p:to>
                                        <p:strVal val="visible"/>
                                      </p:to>
                                    </p:set>
                                    <p:animEffect transition="in" filter="blinds(horizontal)">
                                      <p:cBhvr>
                                        <p:cTn id="22" dur="1000"/>
                                        <p:tgtEl>
                                          <p:spTgt spid="2457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4578">
                                            <p:txEl>
                                              <p:pRg st="3" end="3"/>
                                            </p:txEl>
                                          </p:spTgt>
                                        </p:tgtEl>
                                        <p:attrNameLst>
                                          <p:attrName>style.visibility</p:attrName>
                                        </p:attrNameLst>
                                      </p:cBhvr>
                                      <p:to>
                                        <p:strVal val="visible"/>
                                      </p:to>
                                    </p:set>
                                    <p:animEffect transition="in" filter="blinds(horizontal)">
                                      <p:cBhvr>
                                        <p:cTn id="27" dur="1000"/>
                                        <p:tgtEl>
                                          <p:spTgt spid="24578">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4578">
                                            <p:txEl>
                                              <p:pRg st="4" end="4"/>
                                            </p:txEl>
                                          </p:spTgt>
                                        </p:tgtEl>
                                        <p:attrNameLst>
                                          <p:attrName>style.visibility</p:attrName>
                                        </p:attrNameLst>
                                      </p:cBhvr>
                                      <p:to>
                                        <p:strVal val="visible"/>
                                      </p:to>
                                    </p:set>
                                    <p:animEffect transition="in" filter="blinds(horizontal)">
                                      <p:cBhvr>
                                        <p:cTn id="32" dur="1000"/>
                                        <p:tgtEl>
                                          <p:spTgt spid="24578">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4578">
                                            <p:txEl>
                                              <p:pRg st="5" end="5"/>
                                            </p:txEl>
                                          </p:spTgt>
                                        </p:tgtEl>
                                        <p:attrNameLst>
                                          <p:attrName>style.visibility</p:attrName>
                                        </p:attrNameLst>
                                      </p:cBhvr>
                                      <p:to>
                                        <p:strVal val="visible"/>
                                      </p:to>
                                    </p:set>
                                    <p:animEffect transition="in" filter="blinds(horizontal)">
                                      <p:cBhvr>
                                        <p:cTn id="37" dur="1000"/>
                                        <p:tgtEl>
                                          <p:spTgt spid="24578">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24578">
                                            <p:txEl>
                                              <p:pRg st="6" end="6"/>
                                            </p:txEl>
                                          </p:spTgt>
                                        </p:tgtEl>
                                        <p:attrNameLst>
                                          <p:attrName>style.visibility</p:attrName>
                                        </p:attrNameLst>
                                      </p:cBhvr>
                                      <p:to>
                                        <p:strVal val="visible"/>
                                      </p:to>
                                    </p:set>
                                    <p:animEffect transition="in" filter="blinds(horizontal)">
                                      <p:cBhvr>
                                        <p:cTn id="42" dur="1000"/>
                                        <p:tgtEl>
                                          <p:spTgt spid="2457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7" grpId="0"/>
      <p:bldP spid="24578"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a:xfrm>
            <a:off x="838200" y="365125"/>
            <a:ext cx="10515600" cy="1070483"/>
          </a:xfrm>
        </p:spPr>
        <p:txBody>
          <a:bodyPr>
            <a:normAutofit/>
          </a:bodyPr>
          <a:lstStyle/>
          <a:p>
            <a:pPr eaLnBrk="1" hangingPunct="1"/>
            <a:r>
              <a:rPr lang="en-US" sz="3600"/>
              <a:t>Types of Abuse</a:t>
            </a:r>
          </a:p>
        </p:txBody>
      </p:sp>
      <p:sp>
        <p:nvSpPr>
          <p:cNvPr id="24578" name="Rectangle 3"/>
          <p:cNvSpPr>
            <a:spLocks noGrp="1" noChangeArrowheads="1"/>
          </p:cNvSpPr>
          <p:nvPr>
            <p:ph sz="quarter" idx="1"/>
          </p:nvPr>
        </p:nvSpPr>
        <p:spPr>
          <a:xfrm>
            <a:off x="838200" y="1690688"/>
            <a:ext cx="10515600" cy="4486275"/>
          </a:xfrm>
        </p:spPr>
        <p:txBody>
          <a:bodyPr vert="horz" lIns="91440" tIns="45720" rIns="91440" bIns="45720" rtlCol="0" anchor="t">
            <a:normAutofit fontScale="85000" lnSpcReduction="10000"/>
          </a:bodyPr>
          <a:lstStyle/>
          <a:p>
            <a:r>
              <a:rPr lang="en-US"/>
              <a:t>Sexual Abuse</a:t>
            </a:r>
          </a:p>
          <a:p>
            <a:r>
              <a:rPr lang="en-US" b="0"/>
              <a:t>When physical force or verbal threats are used to force a person to perform a sexual act. Any sexual contact between a staff person and a client is sexual abuse. </a:t>
            </a:r>
            <a:endParaRPr lang="en-US" b="0">
              <a:cs typeface="Calibri"/>
            </a:endParaRPr>
          </a:p>
          <a:p>
            <a:pPr marL="457200" indent="-457200">
              <a:buFont typeface="Arial" panose="020B0604020202020204" pitchFamily="34" charset="0"/>
              <a:buChar char="•"/>
            </a:pPr>
            <a:r>
              <a:rPr lang="en-US" b="0"/>
              <a:t>Non-consensual sexual contact of any type with a client</a:t>
            </a:r>
          </a:p>
          <a:p>
            <a:pPr marL="457200" indent="-457200">
              <a:buFont typeface="Arial" panose="020B0604020202020204" pitchFamily="34" charset="0"/>
              <a:buChar char="•"/>
            </a:pPr>
            <a:r>
              <a:rPr lang="en-US" b="0"/>
              <a:t>Includes but not limited to: </a:t>
            </a:r>
          </a:p>
          <a:p>
            <a:pPr marL="1143000" lvl="1" indent="-457200"/>
            <a:r>
              <a:rPr lang="en-US"/>
              <a:t>Intimate touching of any kind, especially of breasts or perineal area</a:t>
            </a:r>
          </a:p>
          <a:p>
            <a:pPr marL="1143000" lvl="1" indent="-457200"/>
            <a:r>
              <a:rPr lang="en-US" b="0"/>
              <a:t>All types of sexual assault</a:t>
            </a:r>
          </a:p>
          <a:p>
            <a:pPr marL="1143000" lvl="1" indent="-457200"/>
            <a:r>
              <a:rPr lang="en-US"/>
              <a:t>Coerced nudity</a:t>
            </a:r>
          </a:p>
          <a:p>
            <a:pPr marL="1143000" lvl="1" indent="-457200"/>
            <a:r>
              <a:rPr lang="en-US"/>
              <a:t>Forced observation of masturbation and/or pornography</a:t>
            </a:r>
          </a:p>
          <a:p>
            <a:pPr marL="1143000" lvl="1" indent="-457200"/>
            <a:r>
              <a:rPr lang="en-US"/>
              <a:t>Taking sexually explicit photographs and/or audio/video recordings of a resident(s) and</a:t>
            </a:r>
          </a:p>
          <a:p>
            <a:pPr lvl="1" indent="0">
              <a:buNone/>
            </a:pPr>
            <a:r>
              <a:rPr lang="en-US"/>
              <a:t>	    maintaining and/or distributing them (e.g. posting on social media)</a:t>
            </a:r>
            <a:endParaRPr lang="en-US" b="0">
              <a:highlight>
                <a:srgbClr val="FFFF00"/>
              </a:highlight>
            </a:endParaRPr>
          </a:p>
          <a:p>
            <a:pPr marL="457200" indent="-457200">
              <a:buFont typeface="Arial" panose="020B0604020202020204" pitchFamily="34" charset="0"/>
              <a:buChar char="•"/>
            </a:pPr>
            <a:endParaRPr lang="en-US" b="0"/>
          </a:p>
        </p:txBody>
      </p:sp>
      <p:pic>
        <p:nvPicPr>
          <p:cNvPr id="3" name="Graphic 2" descr="A lightbulb">
            <a:extLst>
              <a:ext uri="{FF2B5EF4-FFF2-40B4-BE49-F238E27FC236}">
                <a16:creationId xmlns:a16="http://schemas.microsoft.com/office/drawing/2014/main" id="{8446FD9B-D172-1C28-5E67-8B2572CCE2A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19236" y="180895"/>
            <a:ext cx="984504" cy="984504"/>
          </a:xfrm>
          <a:prstGeom prst="rect">
            <a:avLst/>
          </a:prstGeom>
        </p:spPr>
      </p:pic>
    </p:spTree>
    <p:extLst>
      <p:ext uri="{BB962C8B-B14F-4D97-AF65-F5344CB8AC3E}">
        <p14:creationId xmlns:p14="http://schemas.microsoft.com/office/powerpoint/2010/main" val="1270133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77"/>
                                        </p:tgtEl>
                                        <p:attrNameLst>
                                          <p:attrName>style.visibility</p:attrName>
                                        </p:attrNameLst>
                                      </p:cBhvr>
                                      <p:to>
                                        <p:strVal val="visible"/>
                                      </p:to>
                                    </p:set>
                                    <p:animEffect transition="in" filter="blinds(horizontal)">
                                      <p:cBhvr>
                                        <p:cTn id="7" dur="500"/>
                                        <p:tgtEl>
                                          <p:spTgt spid="2457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4578">
                                            <p:txEl>
                                              <p:pRg st="0" end="0"/>
                                            </p:txEl>
                                          </p:spTgt>
                                        </p:tgtEl>
                                        <p:attrNameLst>
                                          <p:attrName>style.visibility</p:attrName>
                                        </p:attrNameLst>
                                      </p:cBhvr>
                                      <p:to>
                                        <p:strVal val="visible"/>
                                      </p:to>
                                    </p:set>
                                    <p:animEffect transition="in" filter="blinds(horizontal)">
                                      <p:cBhvr>
                                        <p:cTn id="12" dur="1000"/>
                                        <p:tgtEl>
                                          <p:spTgt spid="2457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4578">
                                            <p:txEl>
                                              <p:pRg st="1" end="1"/>
                                            </p:txEl>
                                          </p:spTgt>
                                        </p:tgtEl>
                                        <p:attrNameLst>
                                          <p:attrName>style.visibility</p:attrName>
                                        </p:attrNameLst>
                                      </p:cBhvr>
                                      <p:to>
                                        <p:strVal val="visible"/>
                                      </p:to>
                                    </p:set>
                                    <p:animEffect transition="in" filter="blinds(horizontal)">
                                      <p:cBhvr>
                                        <p:cTn id="17" dur="1000"/>
                                        <p:tgtEl>
                                          <p:spTgt spid="2457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4578">
                                            <p:txEl>
                                              <p:pRg st="2" end="2"/>
                                            </p:txEl>
                                          </p:spTgt>
                                        </p:tgtEl>
                                        <p:attrNameLst>
                                          <p:attrName>style.visibility</p:attrName>
                                        </p:attrNameLst>
                                      </p:cBhvr>
                                      <p:to>
                                        <p:strVal val="visible"/>
                                      </p:to>
                                    </p:set>
                                    <p:animEffect transition="in" filter="blinds(horizontal)">
                                      <p:cBhvr>
                                        <p:cTn id="22" dur="1000"/>
                                        <p:tgtEl>
                                          <p:spTgt spid="2457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4578">
                                            <p:txEl>
                                              <p:pRg st="3" end="3"/>
                                            </p:txEl>
                                          </p:spTgt>
                                        </p:tgtEl>
                                        <p:attrNameLst>
                                          <p:attrName>style.visibility</p:attrName>
                                        </p:attrNameLst>
                                      </p:cBhvr>
                                      <p:to>
                                        <p:strVal val="visible"/>
                                      </p:to>
                                    </p:set>
                                    <p:animEffect transition="in" filter="blinds(horizontal)">
                                      <p:cBhvr>
                                        <p:cTn id="27" dur="1000"/>
                                        <p:tgtEl>
                                          <p:spTgt spid="24578">
                                            <p:txEl>
                                              <p:pRg st="3" end="3"/>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24578">
                                            <p:txEl>
                                              <p:pRg st="4" end="4"/>
                                            </p:txEl>
                                          </p:spTgt>
                                        </p:tgtEl>
                                        <p:attrNameLst>
                                          <p:attrName>style.visibility</p:attrName>
                                        </p:attrNameLst>
                                      </p:cBhvr>
                                      <p:to>
                                        <p:strVal val="visible"/>
                                      </p:to>
                                    </p:set>
                                    <p:animEffect transition="in" filter="blinds(horizontal)">
                                      <p:cBhvr>
                                        <p:cTn id="30" dur="1000"/>
                                        <p:tgtEl>
                                          <p:spTgt spid="24578">
                                            <p:txEl>
                                              <p:pRg st="4" end="4"/>
                                            </p:txEl>
                                          </p:spTgt>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24578">
                                            <p:txEl>
                                              <p:pRg st="5" end="5"/>
                                            </p:txEl>
                                          </p:spTgt>
                                        </p:tgtEl>
                                        <p:attrNameLst>
                                          <p:attrName>style.visibility</p:attrName>
                                        </p:attrNameLst>
                                      </p:cBhvr>
                                      <p:to>
                                        <p:strVal val="visible"/>
                                      </p:to>
                                    </p:set>
                                    <p:animEffect transition="in" filter="blinds(horizontal)">
                                      <p:cBhvr>
                                        <p:cTn id="33" dur="1000"/>
                                        <p:tgtEl>
                                          <p:spTgt spid="24578">
                                            <p:txEl>
                                              <p:pRg st="5" end="5"/>
                                            </p:txEl>
                                          </p:spTgt>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24578">
                                            <p:txEl>
                                              <p:pRg st="6" end="6"/>
                                            </p:txEl>
                                          </p:spTgt>
                                        </p:tgtEl>
                                        <p:attrNameLst>
                                          <p:attrName>style.visibility</p:attrName>
                                        </p:attrNameLst>
                                      </p:cBhvr>
                                      <p:to>
                                        <p:strVal val="visible"/>
                                      </p:to>
                                    </p:set>
                                    <p:animEffect transition="in" filter="blinds(horizontal)">
                                      <p:cBhvr>
                                        <p:cTn id="36" dur="1000"/>
                                        <p:tgtEl>
                                          <p:spTgt spid="24578">
                                            <p:txEl>
                                              <p:pRg st="6" end="6"/>
                                            </p:txEl>
                                          </p:spTgt>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24578">
                                            <p:txEl>
                                              <p:pRg st="7" end="7"/>
                                            </p:txEl>
                                          </p:spTgt>
                                        </p:tgtEl>
                                        <p:attrNameLst>
                                          <p:attrName>style.visibility</p:attrName>
                                        </p:attrNameLst>
                                      </p:cBhvr>
                                      <p:to>
                                        <p:strVal val="visible"/>
                                      </p:to>
                                    </p:set>
                                    <p:animEffect transition="in" filter="blinds(horizontal)">
                                      <p:cBhvr>
                                        <p:cTn id="39" dur="1000"/>
                                        <p:tgtEl>
                                          <p:spTgt spid="24578">
                                            <p:txEl>
                                              <p:pRg st="7" end="7"/>
                                            </p:txEl>
                                          </p:spTgt>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24578">
                                            <p:txEl>
                                              <p:pRg st="8" end="8"/>
                                            </p:txEl>
                                          </p:spTgt>
                                        </p:tgtEl>
                                        <p:attrNameLst>
                                          <p:attrName>style.visibility</p:attrName>
                                        </p:attrNameLst>
                                      </p:cBhvr>
                                      <p:to>
                                        <p:strVal val="visible"/>
                                      </p:to>
                                    </p:set>
                                    <p:animEffect transition="in" filter="blinds(horizontal)">
                                      <p:cBhvr>
                                        <p:cTn id="42" dur="1000"/>
                                        <p:tgtEl>
                                          <p:spTgt spid="24578">
                                            <p:txEl>
                                              <p:pRg st="8" end="8"/>
                                            </p:txEl>
                                          </p:spTgt>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24578">
                                            <p:txEl>
                                              <p:pRg st="9" end="9"/>
                                            </p:txEl>
                                          </p:spTgt>
                                        </p:tgtEl>
                                        <p:attrNameLst>
                                          <p:attrName>style.visibility</p:attrName>
                                        </p:attrNameLst>
                                      </p:cBhvr>
                                      <p:to>
                                        <p:strVal val="visible"/>
                                      </p:to>
                                    </p:set>
                                    <p:animEffect transition="in" filter="blinds(horizontal)">
                                      <p:cBhvr>
                                        <p:cTn id="45" dur="1000"/>
                                        <p:tgtEl>
                                          <p:spTgt spid="2457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7" grpId="0"/>
      <p:bldP spid="24578"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p:txBody>
          <a:bodyPr/>
          <a:lstStyle/>
          <a:p>
            <a:pPr eaLnBrk="1" hangingPunct="1"/>
            <a:r>
              <a:rPr lang="en-US"/>
              <a:t>Neglect</a:t>
            </a:r>
          </a:p>
        </p:txBody>
      </p:sp>
      <p:sp>
        <p:nvSpPr>
          <p:cNvPr id="28674" name="Rectangle 3"/>
          <p:cNvSpPr>
            <a:spLocks noGrp="1" noChangeArrowheads="1"/>
          </p:cNvSpPr>
          <p:nvPr>
            <p:ph sz="quarter" idx="1"/>
          </p:nvPr>
        </p:nvSpPr>
        <p:spPr>
          <a:xfrm>
            <a:off x="838200" y="1825625"/>
            <a:ext cx="6735618" cy="4351338"/>
          </a:xfrm>
        </p:spPr>
        <p:txBody>
          <a:bodyPr/>
          <a:lstStyle/>
          <a:p>
            <a:pPr marL="457200" indent="-457200">
              <a:buFont typeface="Arial" panose="020B0604020202020204" pitchFamily="34" charset="0"/>
              <a:buChar char="•"/>
            </a:pPr>
            <a:r>
              <a:rPr lang="en-US" sz="3200" b="0"/>
              <a:t>The failure of the facility, its employees or service providers to provide goods and services to a client that are necessary to avoid physical harm, pain, mental anguish or emotional distress</a:t>
            </a:r>
          </a:p>
          <a:p>
            <a:pPr marL="457200" indent="-457200">
              <a:buFont typeface="Arial" panose="020B0604020202020204" pitchFamily="34" charset="0"/>
              <a:buChar char="•"/>
            </a:pPr>
            <a:r>
              <a:rPr lang="en-US" sz="3200" b="0"/>
              <a:t>Can be intentional or accidental</a:t>
            </a:r>
          </a:p>
          <a:p>
            <a:pPr marL="457200" indent="-457200">
              <a:buFont typeface="Arial" panose="020B0604020202020204" pitchFamily="34" charset="0"/>
              <a:buChar char="•"/>
            </a:pPr>
            <a:endParaRPr lang="en-US" b="0"/>
          </a:p>
        </p:txBody>
      </p:sp>
      <p:pic>
        <p:nvPicPr>
          <p:cNvPr id="3" name="Picture 2" descr="A person looking at an older person&#10;&#10;Description automatically generated">
            <a:extLst>
              <a:ext uri="{FF2B5EF4-FFF2-40B4-BE49-F238E27FC236}">
                <a16:creationId xmlns:a16="http://schemas.microsoft.com/office/drawing/2014/main" id="{174028BE-5896-FE05-D183-8D641E5E3463}"/>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573818" y="1934441"/>
            <a:ext cx="4483677" cy="29891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Box 3">
            <a:extLst>
              <a:ext uri="{FF2B5EF4-FFF2-40B4-BE49-F238E27FC236}">
                <a16:creationId xmlns:a16="http://schemas.microsoft.com/office/drawing/2014/main" id="{5957FB18-7807-5BCD-CB59-DDA04720DE2B}"/>
              </a:ext>
            </a:extLst>
          </p:cNvPr>
          <p:cNvSpPr txBox="1"/>
          <p:nvPr/>
        </p:nvSpPr>
        <p:spPr>
          <a:xfrm>
            <a:off x="7573818" y="4953510"/>
            <a:ext cx="3427268" cy="230832"/>
          </a:xfrm>
          <a:prstGeom prst="rect">
            <a:avLst/>
          </a:prstGeom>
          <a:noFill/>
        </p:spPr>
        <p:txBody>
          <a:bodyPr wrap="square" rtlCol="0">
            <a:spAutoFit/>
          </a:bodyPr>
          <a:lstStyle/>
          <a:p>
            <a:r>
              <a:rPr lang="en-US" sz="900">
                <a:hlinkClick r:id="rId4" tooltip="https://betterhealthwhileaging.net/qa-rude-resistant-aging-parent/"/>
              </a:rPr>
              <a:t>This Photo</a:t>
            </a:r>
            <a:r>
              <a:rPr lang="en-US" sz="900"/>
              <a:t> by Unknown Author is licensed under </a:t>
            </a:r>
            <a:r>
              <a:rPr lang="en-US" sz="900">
                <a:hlinkClick r:id="rId5" tooltip="https://creativecommons.org/licenses/by-nc-nd/3.0/"/>
              </a:rPr>
              <a:t>CC BY-NC-ND</a:t>
            </a:r>
            <a:endParaRPr lang="en-US" sz="900"/>
          </a:p>
        </p:txBody>
      </p:sp>
      <p:pic>
        <p:nvPicPr>
          <p:cNvPr id="5" name="Graphic 4" descr="A lightbulb">
            <a:extLst>
              <a:ext uri="{FF2B5EF4-FFF2-40B4-BE49-F238E27FC236}">
                <a16:creationId xmlns:a16="http://schemas.microsoft.com/office/drawing/2014/main" id="{2768BE93-D543-5FF4-1081-C522CFE3D8A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044325" y="270542"/>
            <a:ext cx="984504" cy="984504"/>
          </a:xfrm>
          <a:prstGeom prst="rect">
            <a:avLst/>
          </a:prstGeom>
        </p:spPr>
      </p:pic>
    </p:spTree>
    <p:extLst>
      <p:ext uri="{BB962C8B-B14F-4D97-AF65-F5344CB8AC3E}">
        <p14:creationId xmlns:p14="http://schemas.microsoft.com/office/powerpoint/2010/main" val="193488849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p:txBody>
          <a:bodyPr/>
          <a:lstStyle/>
          <a:p>
            <a:pPr eaLnBrk="1" hangingPunct="1"/>
            <a:r>
              <a:rPr lang="en-US" sz="4400"/>
              <a:t>Exploitation </a:t>
            </a:r>
            <a:endParaRPr lang="en-US"/>
          </a:p>
        </p:txBody>
      </p:sp>
      <p:sp>
        <p:nvSpPr>
          <p:cNvPr id="28674" name="Rectangle 3"/>
          <p:cNvSpPr>
            <a:spLocks noGrp="1" noChangeArrowheads="1"/>
          </p:cNvSpPr>
          <p:nvPr>
            <p:ph sz="quarter" idx="1"/>
          </p:nvPr>
        </p:nvSpPr>
        <p:spPr/>
        <p:txBody>
          <a:bodyPr vert="horz" lIns="91440" tIns="45720" rIns="91440" bIns="45720" rtlCol="0" anchor="t">
            <a:normAutofit/>
          </a:bodyPr>
          <a:lstStyle/>
          <a:p>
            <a:r>
              <a:rPr lang="en-US" sz="3200" dirty="0"/>
              <a:t>Exploitation: </a:t>
            </a:r>
          </a:p>
          <a:p>
            <a:pPr marL="457200" indent="-457200">
              <a:buFont typeface="Arial" panose="020B0604020202020204" pitchFamily="34" charset="0"/>
              <a:buChar char="•"/>
            </a:pPr>
            <a:r>
              <a:rPr lang="en-US" b="0" dirty="0"/>
              <a:t>Taking advantage of a vulnerable person for personal gain through manipulation, intimidation, threats, or coercion</a:t>
            </a:r>
            <a:endParaRPr lang="en-US" b="0" dirty="0">
              <a:ea typeface="Calibri"/>
              <a:cs typeface="Calibri"/>
            </a:endParaRPr>
          </a:p>
          <a:p>
            <a:r>
              <a:rPr lang="en-US" sz="3200" dirty="0"/>
              <a:t>Misappropriation of Property:</a:t>
            </a:r>
            <a:endParaRPr lang="en-US" sz="3200" dirty="0">
              <a:ea typeface="Calibri"/>
              <a:cs typeface="Calibri"/>
            </a:endParaRPr>
          </a:p>
          <a:p>
            <a:pPr marL="457200" indent="-457200">
              <a:buFont typeface="Arial" panose="020B0604020202020204" pitchFamily="34" charset="0"/>
              <a:buChar char="•"/>
            </a:pPr>
            <a:r>
              <a:rPr lang="en-US" b="0" dirty="0"/>
              <a:t>Deliberate misplacement, exploitation, or wrongful, temporary, or permanent use of a person's belongings or money without the resident's consent.</a:t>
            </a:r>
            <a:endParaRPr lang="en-US" b="0" dirty="0">
              <a:ea typeface="Calibri"/>
              <a:cs typeface="Calibri"/>
            </a:endParaRPr>
          </a:p>
        </p:txBody>
      </p:sp>
      <p:pic>
        <p:nvPicPr>
          <p:cNvPr id="3" name="Graphic 2" descr="A lightbulb">
            <a:extLst>
              <a:ext uri="{FF2B5EF4-FFF2-40B4-BE49-F238E27FC236}">
                <a16:creationId xmlns:a16="http://schemas.microsoft.com/office/drawing/2014/main" id="{5A86B8D9-651E-187B-6DCB-B2D68FBF343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187325" y="214513"/>
            <a:ext cx="984504" cy="984504"/>
          </a:xfrm>
          <a:prstGeom prst="rect">
            <a:avLst/>
          </a:prstGeom>
        </p:spPr>
      </p:pic>
    </p:spTree>
    <p:extLst>
      <p:ext uri="{BB962C8B-B14F-4D97-AF65-F5344CB8AC3E}">
        <p14:creationId xmlns:p14="http://schemas.microsoft.com/office/powerpoint/2010/main" val="2207352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8674">
                                            <p:txEl>
                                              <p:pRg st="0" end="0"/>
                                            </p:txEl>
                                          </p:spTgt>
                                        </p:tgtEl>
                                        <p:attrNameLst>
                                          <p:attrName>style.visibility</p:attrName>
                                        </p:attrNameLst>
                                      </p:cBhvr>
                                      <p:to>
                                        <p:strVal val="visible"/>
                                      </p:to>
                                    </p:set>
                                    <p:animEffect transition="in" filter="blinds(horizontal)">
                                      <p:cBhvr>
                                        <p:cTn id="7" dur="1000"/>
                                        <p:tgtEl>
                                          <p:spTgt spid="2867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8674">
                                            <p:txEl>
                                              <p:pRg st="1" end="1"/>
                                            </p:txEl>
                                          </p:spTgt>
                                        </p:tgtEl>
                                        <p:attrNameLst>
                                          <p:attrName>style.visibility</p:attrName>
                                        </p:attrNameLst>
                                      </p:cBhvr>
                                      <p:to>
                                        <p:strVal val="visible"/>
                                      </p:to>
                                    </p:set>
                                    <p:animEffect transition="in" filter="blinds(horizontal)">
                                      <p:cBhvr>
                                        <p:cTn id="12" dur="1000"/>
                                        <p:tgtEl>
                                          <p:spTgt spid="2867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8674">
                                            <p:txEl>
                                              <p:pRg st="2" end="2"/>
                                            </p:txEl>
                                          </p:spTgt>
                                        </p:tgtEl>
                                        <p:attrNameLst>
                                          <p:attrName>style.visibility</p:attrName>
                                        </p:attrNameLst>
                                      </p:cBhvr>
                                      <p:to>
                                        <p:strVal val="visible"/>
                                      </p:to>
                                    </p:set>
                                    <p:animEffect transition="in" filter="blinds(horizontal)">
                                      <p:cBhvr>
                                        <p:cTn id="17" dur="1000"/>
                                        <p:tgtEl>
                                          <p:spTgt spid="2867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8674">
                                            <p:txEl>
                                              <p:pRg st="3" end="3"/>
                                            </p:txEl>
                                          </p:spTgt>
                                        </p:tgtEl>
                                        <p:attrNameLst>
                                          <p:attrName>style.visibility</p:attrName>
                                        </p:attrNameLst>
                                      </p:cBhvr>
                                      <p:to>
                                        <p:strVal val="visible"/>
                                      </p:to>
                                    </p:set>
                                    <p:animEffect transition="in" filter="blinds(horizontal)">
                                      <p:cBhvr>
                                        <p:cTn id="22" dur="1000"/>
                                        <p:tgtEl>
                                          <p:spTgt spid="2867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normAutofit/>
          </a:bodyPr>
          <a:lstStyle/>
          <a:p>
            <a:pPr eaLnBrk="1" hangingPunct="1"/>
            <a:r>
              <a:rPr lang="en-US" sz="3600"/>
              <a:t>Populations at Risk for Abuse</a:t>
            </a:r>
          </a:p>
        </p:txBody>
      </p:sp>
      <p:sp>
        <p:nvSpPr>
          <p:cNvPr id="30722" name="Rectangle 3"/>
          <p:cNvSpPr>
            <a:spLocks noGrp="1" noChangeArrowheads="1"/>
          </p:cNvSpPr>
          <p:nvPr>
            <p:ph sz="quarter" idx="1"/>
          </p:nvPr>
        </p:nvSpPr>
        <p:spPr/>
        <p:txBody>
          <a:bodyPr vert="horz" lIns="91440" tIns="45720" rIns="91440" bIns="45720" rtlCol="0" anchor="t">
            <a:normAutofit/>
          </a:bodyPr>
          <a:lstStyle/>
          <a:p>
            <a:pPr marL="457200" lvl="0" indent="-457200">
              <a:buFont typeface="Arial" panose="020B0604020202020204" pitchFamily="34" charset="0"/>
              <a:buChar char="•"/>
            </a:pPr>
            <a:r>
              <a:rPr lang="en-US" b="0" dirty="0"/>
              <a:t>The aging population</a:t>
            </a:r>
          </a:p>
          <a:p>
            <a:pPr marL="457200" lvl="0" indent="-457200">
              <a:buFont typeface="Arial" panose="020B0604020202020204" pitchFamily="34" charset="0"/>
              <a:buChar char="•"/>
            </a:pPr>
            <a:r>
              <a:rPr lang="en-US" b="0" dirty="0"/>
              <a:t>Adults with disabilities</a:t>
            </a:r>
            <a:endParaRPr lang="en-US" b="0" dirty="0">
              <a:cs typeface="Calibri"/>
            </a:endParaRPr>
          </a:p>
          <a:p>
            <a:pPr marL="457200" indent="-457200">
              <a:buFont typeface="Arial" panose="020B0604020202020204" pitchFamily="34" charset="0"/>
              <a:buChar char="•"/>
            </a:pPr>
            <a:r>
              <a:rPr lang="en-US" b="0" dirty="0"/>
              <a:t>Vulnerable Adults - Persons 18 years of age or older who:</a:t>
            </a:r>
            <a:endParaRPr lang="en-US" b="0" dirty="0">
              <a:ea typeface="Calibri" panose="020F0502020204030204"/>
              <a:cs typeface="Calibri"/>
            </a:endParaRPr>
          </a:p>
          <a:p>
            <a:pPr lvl="2"/>
            <a:r>
              <a:rPr lang="en-US" sz="2400" dirty="0"/>
              <a:t>Live in licensed facilities</a:t>
            </a:r>
            <a:endParaRPr lang="en-US" sz="2400" dirty="0">
              <a:ea typeface="Calibri" panose="020F0502020204030204"/>
              <a:cs typeface="Calibri"/>
            </a:endParaRPr>
          </a:p>
          <a:p>
            <a:pPr lvl="2"/>
            <a:r>
              <a:rPr lang="en-US" sz="2400" dirty="0"/>
              <a:t>Receive services from licensed agencies</a:t>
            </a:r>
            <a:endParaRPr lang="en-US" sz="2400" dirty="0">
              <a:ea typeface="Calibri" panose="020F0502020204030204"/>
              <a:cs typeface="Calibri"/>
            </a:endParaRPr>
          </a:p>
          <a:p>
            <a:pPr lvl="2"/>
            <a:r>
              <a:rPr lang="en-US" sz="2400" dirty="0"/>
              <a:t>Are in family settings but cannot report abuse or neglect themselves</a:t>
            </a:r>
            <a:endParaRPr lang="en-US" sz="2400" dirty="0">
              <a:ea typeface="Calibri" panose="020F0502020204030204"/>
              <a:cs typeface="Calibri"/>
            </a:endParaRPr>
          </a:p>
          <a:p>
            <a:pPr marL="457200" indent="-457200">
              <a:buFont typeface="Arial" panose="020B0604020202020204" pitchFamily="34" charset="0"/>
              <a:buChar char="•"/>
            </a:pPr>
            <a:r>
              <a:rPr lang="en-US" b="0" dirty="0"/>
              <a:t>Anyone depending on others to meet their basic needs</a:t>
            </a:r>
            <a:endParaRPr lang="en-US" b="0" dirty="0">
              <a:cs typeface="Calibri"/>
            </a:endParaRPr>
          </a:p>
        </p:txBody>
      </p:sp>
      <p:pic>
        <p:nvPicPr>
          <p:cNvPr id="7" name="Graphic 6" descr="A lightbulb">
            <a:extLst>
              <a:ext uri="{FF2B5EF4-FFF2-40B4-BE49-F238E27FC236}">
                <a16:creationId xmlns:a16="http://schemas.microsoft.com/office/drawing/2014/main" id="{0C6689B5-BDF9-2F50-38E0-0D63AFFF3EA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75839" y="368264"/>
            <a:ext cx="984504" cy="98450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721"/>
                                        </p:tgtEl>
                                        <p:attrNameLst>
                                          <p:attrName>style.visibility</p:attrName>
                                        </p:attrNameLst>
                                      </p:cBhvr>
                                      <p:to>
                                        <p:strVal val="visible"/>
                                      </p:to>
                                    </p:set>
                                    <p:animEffect transition="in" filter="blinds(horizontal)">
                                      <p:cBhvr>
                                        <p:cTn id="7" dur="500"/>
                                        <p:tgtEl>
                                          <p:spTgt spid="3072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722">
                                            <p:txEl>
                                              <p:pRg st="0" end="0"/>
                                            </p:txEl>
                                          </p:spTgt>
                                        </p:tgtEl>
                                        <p:attrNameLst>
                                          <p:attrName>style.visibility</p:attrName>
                                        </p:attrNameLst>
                                      </p:cBhvr>
                                      <p:to>
                                        <p:strVal val="visible"/>
                                      </p:to>
                                    </p:set>
                                    <p:animEffect transition="in" filter="blinds(horizontal)">
                                      <p:cBhvr>
                                        <p:cTn id="12" dur="500"/>
                                        <p:tgtEl>
                                          <p:spTgt spid="3072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0722">
                                            <p:txEl>
                                              <p:pRg st="1" end="1"/>
                                            </p:txEl>
                                          </p:spTgt>
                                        </p:tgtEl>
                                        <p:attrNameLst>
                                          <p:attrName>style.visibility</p:attrName>
                                        </p:attrNameLst>
                                      </p:cBhvr>
                                      <p:to>
                                        <p:strVal val="visible"/>
                                      </p:to>
                                    </p:set>
                                    <p:animEffect transition="in" filter="blinds(horizontal)">
                                      <p:cBhvr>
                                        <p:cTn id="17" dur="500"/>
                                        <p:tgtEl>
                                          <p:spTgt spid="3072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0722">
                                            <p:txEl>
                                              <p:pRg st="2" end="2"/>
                                            </p:txEl>
                                          </p:spTgt>
                                        </p:tgtEl>
                                        <p:attrNameLst>
                                          <p:attrName>style.visibility</p:attrName>
                                        </p:attrNameLst>
                                      </p:cBhvr>
                                      <p:to>
                                        <p:strVal val="visible"/>
                                      </p:to>
                                    </p:set>
                                    <p:animEffect transition="in" filter="blinds(horizontal)">
                                      <p:cBhvr>
                                        <p:cTn id="22" dur="500"/>
                                        <p:tgtEl>
                                          <p:spTgt spid="30722">
                                            <p:txEl>
                                              <p:pRg st="2" end="2"/>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0722">
                                            <p:txEl>
                                              <p:pRg st="3" end="3"/>
                                            </p:txEl>
                                          </p:spTgt>
                                        </p:tgtEl>
                                        <p:attrNameLst>
                                          <p:attrName>style.visibility</p:attrName>
                                        </p:attrNameLst>
                                      </p:cBhvr>
                                      <p:to>
                                        <p:strVal val="visible"/>
                                      </p:to>
                                    </p:set>
                                    <p:animEffect transition="in" filter="blinds(horizontal)">
                                      <p:cBhvr>
                                        <p:cTn id="25" dur="500"/>
                                        <p:tgtEl>
                                          <p:spTgt spid="30722">
                                            <p:txEl>
                                              <p:pRg st="3" end="3"/>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30722">
                                            <p:txEl>
                                              <p:pRg st="4" end="4"/>
                                            </p:txEl>
                                          </p:spTgt>
                                        </p:tgtEl>
                                        <p:attrNameLst>
                                          <p:attrName>style.visibility</p:attrName>
                                        </p:attrNameLst>
                                      </p:cBhvr>
                                      <p:to>
                                        <p:strVal val="visible"/>
                                      </p:to>
                                    </p:set>
                                    <p:animEffect transition="in" filter="blinds(horizontal)">
                                      <p:cBhvr>
                                        <p:cTn id="28" dur="500"/>
                                        <p:tgtEl>
                                          <p:spTgt spid="30722">
                                            <p:txEl>
                                              <p:pRg st="4" end="4"/>
                                            </p:tx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30722">
                                            <p:txEl>
                                              <p:pRg st="5" end="5"/>
                                            </p:txEl>
                                          </p:spTgt>
                                        </p:tgtEl>
                                        <p:attrNameLst>
                                          <p:attrName>style.visibility</p:attrName>
                                        </p:attrNameLst>
                                      </p:cBhvr>
                                      <p:to>
                                        <p:strVal val="visible"/>
                                      </p:to>
                                    </p:set>
                                    <p:animEffect transition="in" filter="blinds(horizontal)">
                                      <p:cBhvr>
                                        <p:cTn id="31" dur="500"/>
                                        <p:tgtEl>
                                          <p:spTgt spid="30722">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30722">
                                            <p:txEl>
                                              <p:pRg st="6" end="6"/>
                                            </p:txEl>
                                          </p:spTgt>
                                        </p:tgtEl>
                                        <p:attrNameLst>
                                          <p:attrName>style.visibility</p:attrName>
                                        </p:attrNameLst>
                                      </p:cBhvr>
                                      <p:to>
                                        <p:strVal val="visible"/>
                                      </p:to>
                                    </p:set>
                                    <p:animEffect transition="in" filter="blinds(horizontal)">
                                      <p:cBhvr>
                                        <p:cTn id="36" dur="500"/>
                                        <p:tgtEl>
                                          <p:spTgt spid="3072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1" grpId="0"/>
      <p:bldP spid="30722"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a:xfrm>
            <a:off x="838200" y="365125"/>
            <a:ext cx="10515600" cy="851027"/>
          </a:xfrm>
        </p:spPr>
        <p:txBody>
          <a:bodyPr>
            <a:normAutofit/>
          </a:bodyPr>
          <a:lstStyle/>
          <a:p>
            <a:r>
              <a:rPr lang="en-US"/>
              <a:t>Laws Protecting Vulnerable People </a:t>
            </a:r>
          </a:p>
        </p:txBody>
      </p:sp>
      <p:sp>
        <p:nvSpPr>
          <p:cNvPr id="32770" name="Rectangle 3"/>
          <p:cNvSpPr>
            <a:spLocks noGrp="1" noChangeArrowheads="1"/>
          </p:cNvSpPr>
          <p:nvPr>
            <p:ph sz="quarter" idx="1"/>
          </p:nvPr>
        </p:nvSpPr>
        <p:spPr>
          <a:xfrm>
            <a:off x="838200" y="1563624"/>
            <a:ext cx="10515600" cy="4929251"/>
          </a:xfrm>
        </p:spPr>
        <p:txBody>
          <a:bodyPr>
            <a:normAutofit/>
          </a:bodyPr>
          <a:lstStyle/>
          <a:p>
            <a:pPr marL="457200" indent="-457200"/>
            <a:r>
              <a:rPr lang="en-US"/>
              <a:t>Federal Child Abuse Prevention &amp; Treatment Act (CAPTA)</a:t>
            </a:r>
          </a:p>
          <a:p>
            <a:pPr marL="228600" indent="-457200">
              <a:buFont typeface="Arial" panose="020B0604020202020204" pitchFamily="34" charset="0"/>
              <a:buChar char="•"/>
            </a:pPr>
            <a:r>
              <a:rPr lang="en-US" b="0"/>
              <a:t>Requires the reporting of physical and mental abuse of children</a:t>
            </a:r>
          </a:p>
          <a:p>
            <a:pPr marL="228600" indent="-457200">
              <a:buFont typeface="Arial" panose="020B0604020202020204" pitchFamily="34" charset="0"/>
              <a:buChar char="•"/>
            </a:pPr>
            <a:r>
              <a:rPr lang="en-US" b="0"/>
              <a:t>Protects those who do the reporting</a:t>
            </a:r>
          </a:p>
          <a:p>
            <a:pPr marL="228600" indent="-457200">
              <a:buFont typeface="Arial" panose="020B0604020202020204" pitchFamily="34" charset="0"/>
              <a:buChar char="•"/>
            </a:pPr>
            <a:r>
              <a:rPr lang="en-US" b="0"/>
              <a:t>Patient confidentiality does not apply to cases of suspected abuse</a:t>
            </a:r>
          </a:p>
          <a:p>
            <a:pPr marL="228600" indent="-457200">
              <a:buFont typeface="Arial" panose="020B0604020202020204" pitchFamily="34" charset="0"/>
              <a:buChar char="•"/>
            </a:pPr>
            <a:r>
              <a:rPr lang="en-US" b="0"/>
              <a:t>More information:</a:t>
            </a:r>
          </a:p>
          <a:p>
            <a:pPr marL="914400" lvl="1" indent="-457200"/>
            <a:r>
              <a:rPr lang="en-US"/>
              <a:t>History of CAPTA- </a:t>
            </a:r>
            <a:r>
              <a:rPr lang="en-US" sz="1600">
                <a:hlinkClick r:id="rId3"/>
              </a:rPr>
              <a:t>https://www.childwelfare.gov/resources/about-capta-legislative-history/</a:t>
            </a:r>
            <a:r>
              <a:rPr lang="en-US" sz="1600"/>
              <a:t> </a:t>
            </a:r>
          </a:p>
          <a:p>
            <a:pPr marL="914400" lvl="1" indent="-457200"/>
            <a:r>
              <a:rPr lang="en-US"/>
              <a:t>Latest Version of CAPTA- </a:t>
            </a:r>
            <a:r>
              <a:rPr lang="en-US" sz="1600">
                <a:hlinkClick r:id="rId4"/>
              </a:rPr>
              <a:t>https://www.congress.gov/bill/117th-congress/house-bill/485/text</a:t>
            </a:r>
            <a:r>
              <a:rPr lang="en-US" sz="1600"/>
              <a:t> </a:t>
            </a:r>
            <a:endParaRPr lang="en-US" sz="1600" b="0"/>
          </a:p>
          <a:p>
            <a:pPr marL="457200" indent="-457200">
              <a:buFont typeface="Arial" panose="020B0604020202020204" pitchFamily="34" charset="0"/>
              <a:buChar char="•"/>
            </a:pPr>
            <a:endParaRPr lang="en-US" b="0"/>
          </a:p>
          <a:p>
            <a:pPr marL="914400" lvl="1" indent="-457200">
              <a:buNone/>
            </a:pPr>
            <a:endParaRPr lang="en-US"/>
          </a:p>
          <a:p>
            <a:pPr marL="914400" lvl="1" indent="-457200"/>
            <a:endParaRPr lang="en-US"/>
          </a:p>
        </p:txBody>
      </p:sp>
      <p:pic>
        <p:nvPicPr>
          <p:cNvPr id="3" name="Graphic 2" descr="A lightbulb">
            <a:extLst>
              <a:ext uri="{FF2B5EF4-FFF2-40B4-BE49-F238E27FC236}">
                <a16:creationId xmlns:a16="http://schemas.microsoft.com/office/drawing/2014/main" id="{683A153E-0BB0-EA75-17A9-FE454FE02AB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217998" y="833"/>
            <a:ext cx="984504" cy="98450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769"/>
                                        </p:tgtEl>
                                        <p:attrNameLst>
                                          <p:attrName>style.visibility</p:attrName>
                                        </p:attrNameLst>
                                      </p:cBhvr>
                                      <p:to>
                                        <p:strVal val="visible"/>
                                      </p:to>
                                    </p:set>
                                    <p:animEffect transition="in" filter="blinds(horizontal)">
                                      <p:cBhvr>
                                        <p:cTn id="7" dur="500"/>
                                        <p:tgtEl>
                                          <p:spTgt spid="3276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2770">
                                            <p:txEl>
                                              <p:pRg st="0" end="0"/>
                                            </p:txEl>
                                          </p:spTgt>
                                        </p:tgtEl>
                                        <p:attrNameLst>
                                          <p:attrName>style.visibility</p:attrName>
                                        </p:attrNameLst>
                                      </p:cBhvr>
                                      <p:to>
                                        <p:strVal val="visible"/>
                                      </p:to>
                                    </p:set>
                                    <p:animEffect transition="in" filter="blinds(horizontal)">
                                      <p:cBhvr>
                                        <p:cTn id="12" dur="500"/>
                                        <p:tgtEl>
                                          <p:spTgt spid="3277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9" grpId="0"/>
      <p:bldP spid="32770"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43B41-2630-642A-DDEA-6D3530151957}"/>
              </a:ext>
            </a:extLst>
          </p:cNvPr>
          <p:cNvSpPr>
            <a:spLocks noGrp="1"/>
          </p:cNvSpPr>
          <p:nvPr>
            <p:ph type="title"/>
          </p:nvPr>
        </p:nvSpPr>
        <p:spPr>
          <a:xfrm>
            <a:off x="838200" y="282829"/>
            <a:ext cx="10515600" cy="704723"/>
          </a:xfrm>
        </p:spPr>
        <p:txBody>
          <a:bodyPr/>
          <a:lstStyle/>
          <a:p>
            <a:pPr algn="ctr"/>
            <a:r>
              <a:rPr lang="en-US"/>
              <a:t>Vocabulary List</a:t>
            </a:r>
          </a:p>
        </p:txBody>
      </p:sp>
      <p:sp>
        <p:nvSpPr>
          <p:cNvPr id="3" name="Content Placeholder 2">
            <a:extLst>
              <a:ext uri="{FF2B5EF4-FFF2-40B4-BE49-F238E27FC236}">
                <a16:creationId xmlns:a16="http://schemas.microsoft.com/office/drawing/2014/main" id="{99039FAB-4A02-4137-BADF-FE7929CE60FE}"/>
              </a:ext>
            </a:extLst>
          </p:cNvPr>
          <p:cNvSpPr>
            <a:spLocks noGrp="1"/>
          </p:cNvSpPr>
          <p:nvPr>
            <p:ph idx="1"/>
          </p:nvPr>
        </p:nvSpPr>
        <p:spPr>
          <a:xfrm>
            <a:off x="548640" y="1133343"/>
            <a:ext cx="11420856" cy="5441828"/>
          </a:xfrm>
        </p:spPr>
        <p:txBody>
          <a:bodyPr vert="horz" lIns="91440" tIns="45720" rIns="91440" bIns="45720" rtlCol="0" anchor="t">
            <a:noAutofit/>
          </a:bodyPr>
          <a:lstStyle/>
          <a:p>
            <a:r>
              <a:rPr lang="en-US" sz="2200" dirty="0"/>
              <a:t>Confidentiality:  </a:t>
            </a:r>
            <a:r>
              <a:rPr lang="en-US" sz="2200" b="0" dirty="0"/>
              <a:t>Preserving the legal rights of a patient to privacy concerning their affairs. Holding in trust, keeping private, not sharing spoken and written words about a resident/patient</a:t>
            </a:r>
            <a:endParaRPr lang="en-US" sz="2200" b="0" dirty="0">
              <a:ea typeface="Calibri"/>
              <a:cs typeface="Calibri"/>
            </a:endParaRPr>
          </a:p>
          <a:p>
            <a:endParaRPr lang="en-US" sz="800" b="0" dirty="0">
              <a:ea typeface="Calibri"/>
              <a:cs typeface="Calibri"/>
            </a:endParaRPr>
          </a:p>
          <a:p>
            <a:r>
              <a:rPr lang="en-US" sz="2200" dirty="0"/>
              <a:t>Consent: </a:t>
            </a:r>
            <a:r>
              <a:rPr lang="en-US" sz="2200" b="0" dirty="0"/>
              <a:t>To give permission</a:t>
            </a:r>
            <a:endParaRPr lang="en-US" sz="2200" b="0" dirty="0">
              <a:ea typeface="Calibri"/>
              <a:cs typeface="Calibri"/>
            </a:endParaRPr>
          </a:p>
          <a:p>
            <a:endParaRPr lang="en-US" sz="800" b="0" dirty="0">
              <a:ea typeface="Calibri"/>
              <a:cs typeface="Calibri"/>
            </a:endParaRPr>
          </a:p>
          <a:p>
            <a:r>
              <a:rPr lang="en-US" sz="2200" dirty="0"/>
              <a:t>Criminal Law: </a:t>
            </a:r>
            <a:r>
              <a:rPr lang="en-US" sz="2200" b="0" dirty="0"/>
              <a:t>The area of law that deals with crimes and punishments</a:t>
            </a:r>
            <a:endParaRPr lang="en-US" sz="2200" b="0" dirty="0">
              <a:ea typeface="Calibri"/>
              <a:cs typeface="Calibri"/>
            </a:endParaRPr>
          </a:p>
          <a:p>
            <a:endParaRPr lang="en-US" sz="800" b="0" dirty="0">
              <a:ea typeface="Calibri"/>
              <a:cs typeface="Calibri"/>
            </a:endParaRPr>
          </a:p>
          <a:p>
            <a:r>
              <a:rPr lang="en-US" sz="2200" dirty="0">
                <a:solidFill>
                  <a:srgbClr val="002060"/>
                </a:solidFill>
                <a:ea typeface="Calibri"/>
                <a:cs typeface="Calibri"/>
              </a:rPr>
              <a:t>Durable Power of Attorney (DPOA):</a:t>
            </a:r>
            <a:r>
              <a:rPr lang="en-US" sz="2200" b="0" dirty="0">
                <a:solidFill>
                  <a:srgbClr val="002060"/>
                </a:solidFill>
                <a:ea typeface="Calibri"/>
                <a:cs typeface="Calibri"/>
              </a:rPr>
              <a:t> A legal document that names a client's health care proxy, a person who can make health care decisions on behalf of the client when they are unable to speak for themselves.</a:t>
            </a:r>
          </a:p>
          <a:p>
            <a:r>
              <a:rPr lang="en-US" sz="2200" dirty="0"/>
              <a:t>Discrimination: </a:t>
            </a:r>
            <a:r>
              <a:rPr lang="en-US" sz="2200" b="0" dirty="0"/>
              <a:t>To make a difference in treatment or favor on a basis other than individual worthiness</a:t>
            </a:r>
            <a:endParaRPr lang="en-US" sz="2200" b="0">
              <a:ea typeface="Calibri"/>
              <a:cs typeface="Calibri"/>
            </a:endParaRPr>
          </a:p>
          <a:p>
            <a:endParaRPr lang="en-US" sz="800" b="0" dirty="0">
              <a:ea typeface="Calibri"/>
              <a:cs typeface="Calibri"/>
            </a:endParaRPr>
          </a:p>
          <a:p>
            <a:r>
              <a:rPr lang="en-US" sz="2200" dirty="0"/>
              <a:t>Ethics: </a:t>
            </a:r>
            <a:r>
              <a:rPr lang="en-US" sz="2200" b="0" dirty="0"/>
              <a:t>Standards of behavior and moral judgment to evaluate right and wrong</a:t>
            </a:r>
            <a:endParaRPr lang="en-US" sz="2200" b="0" dirty="0">
              <a:ea typeface="Calibri"/>
              <a:cs typeface="Calibri"/>
            </a:endParaRPr>
          </a:p>
          <a:p>
            <a:endParaRPr lang="en-US" sz="800" b="0" dirty="0">
              <a:ea typeface="Calibri"/>
              <a:cs typeface="Calibri"/>
            </a:endParaRPr>
          </a:p>
          <a:p>
            <a:r>
              <a:rPr lang="en-US" sz="2200" dirty="0"/>
              <a:t>Etiquette: </a:t>
            </a:r>
            <a:r>
              <a:rPr lang="en-US" sz="2200" b="0" dirty="0"/>
              <a:t>Acceptable manners or social behavior in public or workplaces</a:t>
            </a:r>
            <a:endParaRPr lang="en-US" sz="2200" b="0" dirty="0">
              <a:ea typeface="Calibri"/>
              <a:cs typeface="Calibri"/>
            </a:endParaRPr>
          </a:p>
          <a:p>
            <a:endParaRPr lang="en-US" sz="800" b="0" dirty="0">
              <a:ea typeface="Calibri"/>
              <a:cs typeface="Calibri"/>
            </a:endParaRPr>
          </a:p>
          <a:p>
            <a:endParaRPr lang="en-US" sz="2400" b="0" dirty="0">
              <a:ea typeface="Calibri"/>
              <a:cs typeface="Calibri"/>
            </a:endParaRPr>
          </a:p>
          <a:p>
            <a:endParaRPr lang="en-US" sz="3100" b="0"/>
          </a:p>
          <a:p>
            <a:endParaRPr lang="en-US" sz="3100" b="0"/>
          </a:p>
          <a:p>
            <a:endParaRPr lang="en-US"/>
          </a:p>
          <a:p>
            <a:endParaRPr lang="en-US"/>
          </a:p>
        </p:txBody>
      </p:sp>
    </p:spTree>
    <p:extLst>
      <p:ext uri="{BB962C8B-B14F-4D97-AF65-F5344CB8AC3E}">
        <p14:creationId xmlns:p14="http://schemas.microsoft.com/office/powerpoint/2010/main" val="20336927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a:xfrm>
            <a:off x="838200" y="365125"/>
            <a:ext cx="10515600" cy="851027"/>
          </a:xfrm>
        </p:spPr>
        <p:txBody>
          <a:bodyPr>
            <a:normAutofit/>
          </a:bodyPr>
          <a:lstStyle/>
          <a:p>
            <a:r>
              <a:rPr lang="en-US"/>
              <a:t>Laws Protecting Vulnerable People </a:t>
            </a:r>
          </a:p>
        </p:txBody>
      </p:sp>
      <p:sp>
        <p:nvSpPr>
          <p:cNvPr id="32770" name="Rectangle 3"/>
          <p:cNvSpPr>
            <a:spLocks noGrp="1" noChangeArrowheads="1"/>
          </p:cNvSpPr>
          <p:nvPr>
            <p:ph sz="quarter" idx="1"/>
          </p:nvPr>
        </p:nvSpPr>
        <p:spPr>
          <a:xfrm>
            <a:off x="838200" y="1563624"/>
            <a:ext cx="10515600" cy="4929251"/>
          </a:xfrm>
        </p:spPr>
        <p:txBody>
          <a:bodyPr>
            <a:normAutofit/>
          </a:bodyPr>
          <a:lstStyle/>
          <a:p>
            <a:r>
              <a:rPr lang="en-US"/>
              <a:t>Vulnerable Adult Act</a:t>
            </a:r>
          </a:p>
          <a:p>
            <a:pPr marL="457200" indent="-457200">
              <a:buFont typeface="Arial" panose="020B0604020202020204" pitchFamily="34" charset="0"/>
              <a:buChar char="•"/>
            </a:pPr>
            <a:r>
              <a:rPr lang="en-US" b="0"/>
              <a:t>Provides protection of adults considered vulnerable due to physical, mental or emotional impairment</a:t>
            </a:r>
          </a:p>
          <a:p>
            <a:pPr marL="457200" indent="-457200">
              <a:buFont typeface="Arial" panose="020B0604020202020204" pitchFamily="34" charset="0"/>
              <a:buChar char="•"/>
            </a:pPr>
            <a:r>
              <a:rPr lang="en-US" b="0"/>
              <a:t>Persons 18 years of age or older who:</a:t>
            </a:r>
          </a:p>
          <a:p>
            <a:pPr marL="1143000" lvl="1" indent="-457200"/>
            <a:r>
              <a:rPr lang="en-US" b="0"/>
              <a:t>Live in licensed facilities</a:t>
            </a:r>
          </a:p>
          <a:p>
            <a:pPr marL="1143000" lvl="1" indent="-457200"/>
            <a:r>
              <a:rPr lang="en-US" b="0"/>
              <a:t>Receive services from licensed agencies</a:t>
            </a:r>
          </a:p>
          <a:p>
            <a:pPr marL="1143000" lvl="1" indent="-457200"/>
            <a:r>
              <a:rPr lang="en-US" b="0"/>
              <a:t>Are in family settings but cannot report abuse or neglect themselves</a:t>
            </a:r>
          </a:p>
          <a:p>
            <a:pPr marL="457200" indent="-457200">
              <a:buFont typeface="Arial" panose="020B0604020202020204" pitchFamily="34" charset="0"/>
              <a:buChar char="•"/>
            </a:pPr>
            <a:r>
              <a:rPr lang="en-US" b="0"/>
              <a:t>More information</a:t>
            </a:r>
          </a:p>
          <a:p>
            <a:pPr lvl="1"/>
            <a:r>
              <a:rPr lang="en-US" sz="1600" b="0" u="sng">
                <a:hlinkClick r:id="rId3"/>
              </a:rPr>
              <a:t>https://www.house.mn.gov/hrd/pubs/vuladult.pdf</a:t>
            </a:r>
            <a:r>
              <a:rPr lang="en-US" sz="1600" b="0"/>
              <a:t> </a:t>
            </a:r>
          </a:p>
          <a:p>
            <a:pPr lvl="1"/>
            <a:r>
              <a:rPr lang="en-US" sz="1600" b="0" u="sng">
                <a:hlinkClick r:id="rId4"/>
              </a:rPr>
              <a:t>https://www.revisor.mn.gov/statutes/cite/626.557</a:t>
            </a:r>
            <a:endParaRPr lang="en-US" sz="1600" b="0"/>
          </a:p>
          <a:p>
            <a:pPr marL="457200" indent="-457200">
              <a:buFont typeface="Arial" panose="020B0604020202020204" pitchFamily="34" charset="0"/>
              <a:buChar char="•"/>
            </a:pPr>
            <a:endParaRPr lang="en-US" b="0"/>
          </a:p>
          <a:p>
            <a:pPr marL="914400" lvl="1" indent="-457200">
              <a:buNone/>
            </a:pPr>
            <a:endParaRPr lang="en-US"/>
          </a:p>
          <a:p>
            <a:pPr marL="914400" lvl="1" indent="-457200"/>
            <a:endParaRPr lang="en-US"/>
          </a:p>
        </p:txBody>
      </p:sp>
      <p:pic>
        <p:nvPicPr>
          <p:cNvPr id="3" name="Graphic 2" descr="A lightbulb">
            <a:extLst>
              <a:ext uri="{FF2B5EF4-FFF2-40B4-BE49-F238E27FC236}">
                <a16:creationId xmlns:a16="http://schemas.microsoft.com/office/drawing/2014/main" id="{5E47B6F3-B4FC-4FC5-309F-0C426EC9FA6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050678" y="102454"/>
            <a:ext cx="984504" cy="984504"/>
          </a:xfrm>
          <a:prstGeom prst="rect">
            <a:avLst/>
          </a:prstGeom>
        </p:spPr>
      </p:pic>
    </p:spTree>
    <p:extLst>
      <p:ext uri="{BB962C8B-B14F-4D97-AF65-F5344CB8AC3E}">
        <p14:creationId xmlns:p14="http://schemas.microsoft.com/office/powerpoint/2010/main" val="4264347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769"/>
                                        </p:tgtEl>
                                        <p:attrNameLst>
                                          <p:attrName>style.visibility</p:attrName>
                                        </p:attrNameLst>
                                      </p:cBhvr>
                                      <p:to>
                                        <p:strVal val="visible"/>
                                      </p:to>
                                    </p:set>
                                    <p:animEffect transition="in" filter="blinds(horizontal)">
                                      <p:cBhvr>
                                        <p:cTn id="7" dur="500"/>
                                        <p:tgtEl>
                                          <p:spTgt spid="327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a:xfrm>
            <a:off x="838200" y="365125"/>
            <a:ext cx="10515600" cy="942467"/>
          </a:xfrm>
        </p:spPr>
        <p:txBody>
          <a:bodyPr/>
          <a:lstStyle/>
          <a:p>
            <a:pPr eaLnBrk="1" hangingPunct="1"/>
            <a:r>
              <a:rPr lang="en-US" sz="3200"/>
              <a:t>Legal Responsibility of Healthcare Worker to Report Abuse</a:t>
            </a:r>
          </a:p>
        </p:txBody>
      </p:sp>
      <p:sp>
        <p:nvSpPr>
          <p:cNvPr id="34818" name="Rectangle 3"/>
          <p:cNvSpPr>
            <a:spLocks noGrp="1" noChangeArrowheads="1"/>
          </p:cNvSpPr>
          <p:nvPr>
            <p:ph sz="quarter" idx="1"/>
          </p:nvPr>
        </p:nvSpPr>
        <p:spPr>
          <a:xfrm>
            <a:off x="838200" y="1307592"/>
            <a:ext cx="10515600" cy="5185283"/>
          </a:xfrm>
        </p:spPr>
        <p:txBody>
          <a:bodyPr>
            <a:normAutofit/>
          </a:bodyPr>
          <a:lstStyle/>
          <a:p>
            <a:pPr marL="457200" indent="-457200">
              <a:buFont typeface="Arial" panose="020B0604020202020204" pitchFamily="34" charset="0"/>
              <a:buChar char="•"/>
            </a:pPr>
            <a:r>
              <a:rPr lang="en-US" b="0"/>
              <a:t>Legally responsible to report immediately to supervisor</a:t>
            </a:r>
          </a:p>
          <a:p>
            <a:pPr marL="457200" indent="-457200">
              <a:buFont typeface="Arial" panose="020B0604020202020204" pitchFamily="34" charset="0"/>
              <a:buChar char="•"/>
            </a:pPr>
            <a:r>
              <a:rPr lang="en-US" b="0"/>
              <a:t>Follow the facility policy for reporting</a:t>
            </a:r>
          </a:p>
          <a:p>
            <a:pPr marL="457200" indent="-457200">
              <a:buFont typeface="Arial" panose="020B0604020202020204" pitchFamily="34" charset="0"/>
              <a:buChar char="•"/>
            </a:pPr>
            <a:r>
              <a:rPr lang="en-US" b="0"/>
              <a:t>Know the abuse prevention plan for the facility</a:t>
            </a:r>
          </a:p>
          <a:p>
            <a:pPr marL="457200" indent="-457200">
              <a:buFont typeface="Arial" panose="020B0604020202020204" pitchFamily="34" charset="0"/>
              <a:buChar char="•"/>
            </a:pPr>
            <a:r>
              <a:rPr lang="en-US" b="0"/>
              <a:t>Keep a record of incidents</a:t>
            </a:r>
          </a:p>
          <a:p>
            <a:pPr marL="457200" indent="-457200">
              <a:buFont typeface="Arial" panose="020B0604020202020204" pitchFamily="34" charset="0"/>
              <a:buChar char="•"/>
            </a:pPr>
            <a:r>
              <a:rPr lang="en-US" b="0"/>
              <a:t>Laws protect reporters</a:t>
            </a:r>
          </a:p>
          <a:p>
            <a:pPr marL="1143000" lvl="1" indent="-457200"/>
            <a:r>
              <a:rPr lang="en-US" b="0"/>
              <a:t>Confidentiality of reporter</a:t>
            </a:r>
          </a:p>
          <a:p>
            <a:pPr marL="1143000" lvl="1" indent="-457200"/>
            <a:r>
              <a:rPr lang="en-US"/>
              <a:t>Protection from retaliation if report is made in good faith</a:t>
            </a:r>
            <a:endParaRPr lang="en-US" b="0"/>
          </a:p>
          <a:p>
            <a:pPr marL="457200" indent="-457200">
              <a:buFont typeface="Arial" panose="020B0604020202020204" pitchFamily="34" charset="0"/>
              <a:buChar char="•"/>
            </a:pPr>
            <a:r>
              <a:rPr lang="en-US" b="0"/>
              <a:t>Failure to report actual or suspected abuse</a:t>
            </a:r>
          </a:p>
          <a:p>
            <a:pPr marL="1143000" lvl="1" indent="-457200"/>
            <a:r>
              <a:rPr lang="en-US"/>
              <a:t>Misdemeanor crime for healthcare professionals</a:t>
            </a:r>
          </a:p>
          <a:p>
            <a:pPr marL="1143000" lvl="1" indent="-457200"/>
            <a:r>
              <a:rPr lang="en-US" b="0"/>
              <a:t>Liable for damages caused by the failure to report</a:t>
            </a:r>
          </a:p>
          <a:p>
            <a:pPr marL="457200" indent="-457200"/>
            <a:endParaRPr lang="en-US">
              <a:latin typeface="Comic Sans MS" pitchFamily="66" charset="0"/>
            </a:endParaRPr>
          </a:p>
          <a:p>
            <a:pPr marL="457200" indent="-457200"/>
            <a:endParaRPr lang="en-US"/>
          </a:p>
          <a:p>
            <a:pPr marL="457200" indent="-457200"/>
            <a:endParaRPr lang="en-US"/>
          </a:p>
          <a:p>
            <a:pPr marL="457200" indent="-457200">
              <a:buFont typeface="Wingdings" pitchFamily="2" charset="2"/>
              <a:buAutoNum type="arabicPeriod"/>
            </a:pPr>
            <a:endParaRPr lang="en-US"/>
          </a:p>
        </p:txBody>
      </p:sp>
      <p:pic>
        <p:nvPicPr>
          <p:cNvPr id="3" name="Graphic 2" descr="A lightbulb">
            <a:extLst>
              <a:ext uri="{FF2B5EF4-FFF2-40B4-BE49-F238E27FC236}">
                <a16:creationId xmlns:a16="http://schemas.microsoft.com/office/drawing/2014/main" id="{AD8ECAFE-F956-BCE3-84B0-12B2D05A883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854825" y="136071"/>
            <a:ext cx="984504" cy="98450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817"/>
                                        </p:tgtEl>
                                        <p:attrNameLst>
                                          <p:attrName>style.visibility</p:attrName>
                                        </p:attrNameLst>
                                      </p:cBhvr>
                                      <p:to>
                                        <p:strVal val="visible"/>
                                      </p:to>
                                    </p:set>
                                    <p:animEffect transition="in" filter="blinds(horizontal)">
                                      <p:cBhvr>
                                        <p:cTn id="7" dur="500"/>
                                        <p:tgtEl>
                                          <p:spTgt spid="3481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4818">
                                            <p:txEl>
                                              <p:pRg st="0" end="0"/>
                                            </p:txEl>
                                          </p:spTgt>
                                        </p:tgtEl>
                                        <p:attrNameLst>
                                          <p:attrName>style.visibility</p:attrName>
                                        </p:attrNameLst>
                                      </p:cBhvr>
                                      <p:to>
                                        <p:strVal val="visible"/>
                                      </p:to>
                                    </p:set>
                                    <p:animEffect transition="in" filter="blinds(horizontal)">
                                      <p:cBhvr>
                                        <p:cTn id="12" dur="500"/>
                                        <p:tgtEl>
                                          <p:spTgt spid="3481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4818">
                                            <p:txEl>
                                              <p:pRg st="1" end="1"/>
                                            </p:txEl>
                                          </p:spTgt>
                                        </p:tgtEl>
                                        <p:attrNameLst>
                                          <p:attrName>style.visibility</p:attrName>
                                        </p:attrNameLst>
                                      </p:cBhvr>
                                      <p:to>
                                        <p:strVal val="visible"/>
                                      </p:to>
                                    </p:set>
                                    <p:animEffect transition="in" filter="blinds(horizontal)">
                                      <p:cBhvr>
                                        <p:cTn id="17" dur="500"/>
                                        <p:tgtEl>
                                          <p:spTgt spid="3481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4818">
                                            <p:txEl>
                                              <p:pRg st="2" end="2"/>
                                            </p:txEl>
                                          </p:spTgt>
                                        </p:tgtEl>
                                        <p:attrNameLst>
                                          <p:attrName>style.visibility</p:attrName>
                                        </p:attrNameLst>
                                      </p:cBhvr>
                                      <p:to>
                                        <p:strVal val="visible"/>
                                      </p:to>
                                    </p:set>
                                    <p:animEffect transition="in" filter="blinds(horizontal)">
                                      <p:cBhvr>
                                        <p:cTn id="22" dur="500"/>
                                        <p:tgtEl>
                                          <p:spTgt spid="3481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4818">
                                            <p:txEl>
                                              <p:pRg st="3" end="3"/>
                                            </p:txEl>
                                          </p:spTgt>
                                        </p:tgtEl>
                                        <p:attrNameLst>
                                          <p:attrName>style.visibility</p:attrName>
                                        </p:attrNameLst>
                                      </p:cBhvr>
                                      <p:to>
                                        <p:strVal val="visible"/>
                                      </p:to>
                                    </p:set>
                                    <p:animEffect transition="in" filter="blinds(horizontal)">
                                      <p:cBhvr>
                                        <p:cTn id="27" dur="500"/>
                                        <p:tgtEl>
                                          <p:spTgt spid="34818">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4818">
                                            <p:txEl>
                                              <p:pRg st="4" end="4"/>
                                            </p:txEl>
                                          </p:spTgt>
                                        </p:tgtEl>
                                        <p:attrNameLst>
                                          <p:attrName>style.visibility</p:attrName>
                                        </p:attrNameLst>
                                      </p:cBhvr>
                                      <p:to>
                                        <p:strVal val="visible"/>
                                      </p:to>
                                    </p:set>
                                    <p:animEffect transition="in" filter="blinds(horizontal)">
                                      <p:cBhvr>
                                        <p:cTn id="32" dur="500"/>
                                        <p:tgtEl>
                                          <p:spTgt spid="34818">
                                            <p:txEl>
                                              <p:pRg st="4" end="4"/>
                                            </p:txEl>
                                          </p:spTgt>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34818">
                                            <p:txEl>
                                              <p:pRg st="5" end="5"/>
                                            </p:txEl>
                                          </p:spTgt>
                                        </p:tgtEl>
                                        <p:attrNameLst>
                                          <p:attrName>style.visibility</p:attrName>
                                        </p:attrNameLst>
                                      </p:cBhvr>
                                      <p:to>
                                        <p:strVal val="visible"/>
                                      </p:to>
                                    </p:set>
                                    <p:animEffect transition="in" filter="blinds(horizontal)">
                                      <p:cBhvr>
                                        <p:cTn id="35" dur="500"/>
                                        <p:tgtEl>
                                          <p:spTgt spid="34818">
                                            <p:txEl>
                                              <p:pRg st="5" end="5"/>
                                            </p:txEl>
                                          </p:spTgt>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34818">
                                            <p:txEl>
                                              <p:pRg st="6" end="6"/>
                                            </p:txEl>
                                          </p:spTgt>
                                        </p:tgtEl>
                                        <p:attrNameLst>
                                          <p:attrName>style.visibility</p:attrName>
                                        </p:attrNameLst>
                                      </p:cBhvr>
                                      <p:to>
                                        <p:strVal val="visible"/>
                                      </p:to>
                                    </p:set>
                                    <p:animEffect transition="in" filter="blinds(horizontal)">
                                      <p:cBhvr>
                                        <p:cTn id="38" dur="500"/>
                                        <p:tgtEl>
                                          <p:spTgt spid="34818">
                                            <p:txEl>
                                              <p:pRg st="6" end="6"/>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34818">
                                            <p:txEl>
                                              <p:pRg st="7" end="7"/>
                                            </p:txEl>
                                          </p:spTgt>
                                        </p:tgtEl>
                                        <p:attrNameLst>
                                          <p:attrName>style.visibility</p:attrName>
                                        </p:attrNameLst>
                                      </p:cBhvr>
                                      <p:to>
                                        <p:strVal val="visible"/>
                                      </p:to>
                                    </p:set>
                                    <p:animEffect transition="in" filter="blinds(horizontal)">
                                      <p:cBhvr>
                                        <p:cTn id="43" dur="500"/>
                                        <p:tgtEl>
                                          <p:spTgt spid="34818">
                                            <p:txEl>
                                              <p:pRg st="7" end="7"/>
                                            </p:txEl>
                                          </p:spTgt>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34818">
                                            <p:txEl>
                                              <p:pRg st="8" end="8"/>
                                            </p:txEl>
                                          </p:spTgt>
                                        </p:tgtEl>
                                        <p:attrNameLst>
                                          <p:attrName>style.visibility</p:attrName>
                                        </p:attrNameLst>
                                      </p:cBhvr>
                                      <p:to>
                                        <p:strVal val="visible"/>
                                      </p:to>
                                    </p:set>
                                    <p:animEffect transition="in" filter="blinds(horizontal)">
                                      <p:cBhvr>
                                        <p:cTn id="46" dur="500"/>
                                        <p:tgtEl>
                                          <p:spTgt spid="34818">
                                            <p:txEl>
                                              <p:pRg st="8" end="8"/>
                                            </p:txEl>
                                          </p:spTgt>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34818">
                                            <p:txEl>
                                              <p:pRg st="9" end="9"/>
                                            </p:txEl>
                                          </p:spTgt>
                                        </p:tgtEl>
                                        <p:attrNameLst>
                                          <p:attrName>style.visibility</p:attrName>
                                        </p:attrNameLst>
                                      </p:cBhvr>
                                      <p:to>
                                        <p:strVal val="visible"/>
                                      </p:to>
                                    </p:set>
                                    <p:animEffect transition="in" filter="blinds(horizontal)">
                                      <p:cBhvr>
                                        <p:cTn id="49" dur="500"/>
                                        <p:tgtEl>
                                          <p:spTgt spid="3481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7" grpId="0"/>
      <p:bldP spid="34818"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ChangeArrowheads="1"/>
          </p:cNvSpPr>
          <p:nvPr>
            <p:ph type="title"/>
          </p:nvPr>
        </p:nvSpPr>
        <p:spPr/>
        <p:txBody>
          <a:bodyPr>
            <a:normAutofit/>
          </a:bodyPr>
          <a:lstStyle/>
          <a:p>
            <a:r>
              <a:rPr lang="en-US" sz="3600"/>
              <a:t>Facility Responsibility    </a:t>
            </a:r>
          </a:p>
        </p:txBody>
      </p:sp>
      <p:sp>
        <p:nvSpPr>
          <p:cNvPr id="36866" name="Rectangle 3"/>
          <p:cNvSpPr>
            <a:spLocks noGrp="1" noChangeArrowheads="1"/>
          </p:cNvSpPr>
          <p:nvPr>
            <p:ph sz="quarter" idx="1"/>
          </p:nvPr>
        </p:nvSpPr>
        <p:spPr/>
        <p:txBody>
          <a:bodyPr/>
          <a:lstStyle/>
          <a:p>
            <a:pPr marL="457200" indent="-457200" eaLnBrk="1" hangingPunct="1">
              <a:buFont typeface="Arial" panose="020B0604020202020204" pitchFamily="34" charset="0"/>
              <a:buChar char="•"/>
            </a:pPr>
            <a:r>
              <a:rPr lang="en-US" b="0"/>
              <a:t>Have an abuse prevention plan</a:t>
            </a:r>
          </a:p>
          <a:p>
            <a:pPr marL="457200" indent="-457200" eaLnBrk="1" hangingPunct="1">
              <a:buFont typeface="Arial" panose="020B0604020202020204" pitchFamily="34" charset="0"/>
              <a:buChar char="•"/>
            </a:pPr>
            <a:r>
              <a:rPr lang="en-US" b="0"/>
              <a:t>Have a written policy for prompt reporting of abuse or neglect</a:t>
            </a:r>
          </a:p>
          <a:p>
            <a:pPr marL="457200" indent="-457200" eaLnBrk="1" hangingPunct="1">
              <a:buFont typeface="Arial" panose="020B0604020202020204" pitchFamily="34" charset="0"/>
              <a:buChar char="•"/>
            </a:pPr>
            <a:r>
              <a:rPr lang="en-US" b="0"/>
              <a:t>Keep records incidents of incidents and monitor trends</a:t>
            </a:r>
          </a:p>
          <a:p>
            <a:pPr marL="457200" indent="-457200" eaLnBrk="1" hangingPunct="1">
              <a:buFont typeface="Arial" panose="020B0604020202020204" pitchFamily="34" charset="0"/>
              <a:buChar char="•"/>
            </a:pPr>
            <a:r>
              <a:rPr lang="en-US" b="0"/>
              <a:t>Provide training for staff upon hire, annually, and as needed</a:t>
            </a:r>
          </a:p>
          <a:p>
            <a:pPr marL="457200" indent="-457200" eaLnBrk="1" hangingPunct="1">
              <a:buFont typeface="Arial" panose="020B0604020202020204" pitchFamily="34" charset="0"/>
              <a:buChar char="•"/>
            </a:pPr>
            <a:r>
              <a:rPr lang="en-US" b="0"/>
              <a:t>More information</a:t>
            </a:r>
          </a:p>
          <a:p>
            <a:pPr marL="1143000" lvl="1" indent="-457200"/>
            <a:r>
              <a:rPr lang="en-US"/>
              <a:t>MN Reporting of Maltreatment of Vulnerable Adults Statute: </a:t>
            </a:r>
            <a:r>
              <a:rPr lang="en-US" sz="1600">
                <a:hlinkClick r:id="rId3"/>
              </a:rPr>
              <a:t>https://www.revisor.mn.gov/statutes/cite/626.557</a:t>
            </a:r>
            <a:r>
              <a:rPr lang="en-US" sz="1600"/>
              <a:t> </a:t>
            </a:r>
          </a:p>
          <a:p>
            <a:pPr marL="1143000" lvl="1" indent="-457200"/>
            <a:r>
              <a:rPr lang="en-US" b="0"/>
              <a:t>Where to report abuse in MN</a:t>
            </a:r>
            <a:r>
              <a:rPr lang="en-US"/>
              <a:t>: </a:t>
            </a:r>
            <a:r>
              <a:rPr lang="en-US" sz="1600">
                <a:hlinkClick r:id="rId4"/>
              </a:rPr>
              <a:t>https://mn.gov/dhs/report-abuse/</a:t>
            </a:r>
            <a:r>
              <a:rPr lang="en-US" sz="1600"/>
              <a:t> </a:t>
            </a:r>
            <a:endParaRPr lang="en-US" sz="1600" b="0"/>
          </a:p>
        </p:txBody>
      </p:sp>
      <p:pic>
        <p:nvPicPr>
          <p:cNvPr id="3" name="Graphic 2" descr="A lightbulb">
            <a:extLst>
              <a:ext uri="{FF2B5EF4-FFF2-40B4-BE49-F238E27FC236}">
                <a16:creationId xmlns:a16="http://schemas.microsoft.com/office/drawing/2014/main" id="{CED31EEF-598B-5D4C-B433-ED83F3AD614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599266" y="270542"/>
            <a:ext cx="984504" cy="98450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865"/>
                                        </p:tgtEl>
                                        <p:attrNameLst>
                                          <p:attrName>style.visibility</p:attrName>
                                        </p:attrNameLst>
                                      </p:cBhvr>
                                      <p:to>
                                        <p:strVal val="visible"/>
                                      </p:to>
                                    </p:set>
                                    <p:animEffect transition="in" filter="blinds(horizontal)">
                                      <p:cBhvr>
                                        <p:cTn id="7" dur="500"/>
                                        <p:tgtEl>
                                          <p:spTgt spid="3686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6866">
                                            <p:txEl>
                                              <p:pRg st="0" end="0"/>
                                            </p:txEl>
                                          </p:spTgt>
                                        </p:tgtEl>
                                        <p:attrNameLst>
                                          <p:attrName>style.visibility</p:attrName>
                                        </p:attrNameLst>
                                      </p:cBhvr>
                                      <p:to>
                                        <p:strVal val="visible"/>
                                      </p:to>
                                    </p:set>
                                    <p:animEffect transition="in" filter="blinds(horizontal)">
                                      <p:cBhvr>
                                        <p:cTn id="12" dur="500"/>
                                        <p:tgtEl>
                                          <p:spTgt spid="3686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6866">
                                            <p:txEl>
                                              <p:pRg st="1" end="1"/>
                                            </p:txEl>
                                          </p:spTgt>
                                        </p:tgtEl>
                                        <p:attrNameLst>
                                          <p:attrName>style.visibility</p:attrName>
                                        </p:attrNameLst>
                                      </p:cBhvr>
                                      <p:to>
                                        <p:strVal val="visible"/>
                                      </p:to>
                                    </p:set>
                                    <p:animEffect transition="in" filter="blinds(horizontal)">
                                      <p:cBhvr>
                                        <p:cTn id="17" dur="500"/>
                                        <p:tgtEl>
                                          <p:spTgt spid="3686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6866">
                                            <p:txEl>
                                              <p:pRg st="2" end="2"/>
                                            </p:txEl>
                                          </p:spTgt>
                                        </p:tgtEl>
                                        <p:attrNameLst>
                                          <p:attrName>style.visibility</p:attrName>
                                        </p:attrNameLst>
                                      </p:cBhvr>
                                      <p:to>
                                        <p:strVal val="visible"/>
                                      </p:to>
                                    </p:set>
                                    <p:animEffect transition="in" filter="blinds(horizontal)">
                                      <p:cBhvr>
                                        <p:cTn id="22" dur="500"/>
                                        <p:tgtEl>
                                          <p:spTgt spid="3686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6866">
                                            <p:txEl>
                                              <p:pRg st="3" end="3"/>
                                            </p:txEl>
                                          </p:spTgt>
                                        </p:tgtEl>
                                        <p:attrNameLst>
                                          <p:attrName>style.visibility</p:attrName>
                                        </p:attrNameLst>
                                      </p:cBhvr>
                                      <p:to>
                                        <p:strVal val="visible"/>
                                      </p:to>
                                    </p:set>
                                    <p:animEffect transition="in" filter="blinds(horizontal)">
                                      <p:cBhvr>
                                        <p:cTn id="27" dur="500"/>
                                        <p:tgtEl>
                                          <p:spTgt spid="36866">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6866">
                                            <p:txEl>
                                              <p:pRg st="4" end="4"/>
                                            </p:txEl>
                                          </p:spTgt>
                                        </p:tgtEl>
                                        <p:attrNameLst>
                                          <p:attrName>style.visibility</p:attrName>
                                        </p:attrNameLst>
                                      </p:cBhvr>
                                      <p:to>
                                        <p:strVal val="visible"/>
                                      </p:to>
                                    </p:set>
                                    <p:animEffect transition="in" filter="blinds(horizontal)">
                                      <p:cBhvr>
                                        <p:cTn id="32" dur="500"/>
                                        <p:tgtEl>
                                          <p:spTgt spid="36866">
                                            <p:txEl>
                                              <p:pRg st="4" end="4"/>
                                            </p:txEl>
                                          </p:spTgt>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36866">
                                            <p:txEl>
                                              <p:pRg st="5" end="5"/>
                                            </p:txEl>
                                          </p:spTgt>
                                        </p:tgtEl>
                                        <p:attrNameLst>
                                          <p:attrName>style.visibility</p:attrName>
                                        </p:attrNameLst>
                                      </p:cBhvr>
                                      <p:to>
                                        <p:strVal val="visible"/>
                                      </p:to>
                                    </p:set>
                                    <p:animEffect transition="in" filter="blinds(horizontal)">
                                      <p:cBhvr>
                                        <p:cTn id="35" dur="500"/>
                                        <p:tgtEl>
                                          <p:spTgt spid="36866">
                                            <p:txEl>
                                              <p:pRg st="5" end="5"/>
                                            </p:txEl>
                                          </p:spTgt>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36866">
                                            <p:txEl>
                                              <p:pRg st="6" end="6"/>
                                            </p:txEl>
                                          </p:spTgt>
                                        </p:tgtEl>
                                        <p:attrNameLst>
                                          <p:attrName>style.visibility</p:attrName>
                                        </p:attrNameLst>
                                      </p:cBhvr>
                                      <p:to>
                                        <p:strVal val="visible"/>
                                      </p:to>
                                    </p:set>
                                    <p:animEffect transition="in" filter="blinds(horizontal)">
                                      <p:cBhvr>
                                        <p:cTn id="38" dur="500"/>
                                        <p:tgtEl>
                                          <p:spTgt spid="3686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5" grpId="0"/>
      <p:bldP spid="36866"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CE84B-EAF9-4EEE-A43C-343A003E2093}"/>
              </a:ext>
            </a:extLst>
          </p:cNvPr>
          <p:cNvSpPr>
            <a:spLocks noGrp="1"/>
          </p:cNvSpPr>
          <p:nvPr>
            <p:ph type="title"/>
          </p:nvPr>
        </p:nvSpPr>
        <p:spPr>
          <a:xfrm>
            <a:off x="674334" y="215316"/>
            <a:ext cx="8329817" cy="990600"/>
          </a:xfrm>
        </p:spPr>
        <p:txBody>
          <a:bodyPr>
            <a:normAutofit fontScale="90000"/>
          </a:bodyPr>
          <a:lstStyle/>
          <a:p>
            <a:r>
              <a:rPr lang="en-US"/>
              <a:t>Signs of Abuse in Vulnerable Adults</a:t>
            </a:r>
          </a:p>
        </p:txBody>
      </p:sp>
      <p:sp>
        <p:nvSpPr>
          <p:cNvPr id="3" name="Content Placeholder 2">
            <a:extLst>
              <a:ext uri="{FF2B5EF4-FFF2-40B4-BE49-F238E27FC236}">
                <a16:creationId xmlns:a16="http://schemas.microsoft.com/office/drawing/2014/main" id="{99B2463A-EB0E-441A-955F-3F5B8B5EC725}"/>
              </a:ext>
            </a:extLst>
          </p:cNvPr>
          <p:cNvSpPr>
            <a:spLocks noGrp="1"/>
          </p:cNvSpPr>
          <p:nvPr>
            <p:ph sz="quarter" idx="1"/>
          </p:nvPr>
        </p:nvSpPr>
        <p:spPr>
          <a:xfrm>
            <a:off x="674334" y="1343653"/>
            <a:ext cx="6103431" cy="5035632"/>
          </a:xfrm>
        </p:spPr>
        <p:txBody>
          <a:bodyPr>
            <a:normAutofit fontScale="92500"/>
          </a:bodyPr>
          <a:lstStyle/>
          <a:p>
            <a:pPr marL="457200" indent="-457200">
              <a:buFont typeface="Arial" panose="020B0604020202020204" pitchFamily="34" charset="0"/>
              <a:buChar char="•"/>
            </a:pPr>
            <a:r>
              <a:rPr lang="en-US" b="0"/>
              <a:t>Change in mood</a:t>
            </a:r>
          </a:p>
          <a:p>
            <a:pPr lvl="1"/>
            <a:r>
              <a:rPr lang="en-US"/>
              <a:t>Depressed</a:t>
            </a:r>
          </a:p>
          <a:p>
            <a:pPr lvl="1"/>
            <a:r>
              <a:rPr lang="en-US"/>
              <a:t>Confused</a:t>
            </a:r>
          </a:p>
          <a:p>
            <a:pPr lvl="1"/>
            <a:r>
              <a:rPr lang="en-US"/>
              <a:t>Withdrawn</a:t>
            </a:r>
          </a:p>
          <a:p>
            <a:pPr marL="457200" indent="-457200">
              <a:buFont typeface="Arial" panose="020B0604020202020204" pitchFamily="34" charset="0"/>
              <a:buChar char="•"/>
            </a:pPr>
            <a:r>
              <a:rPr lang="en-US" b="0"/>
              <a:t>Isolating self</a:t>
            </a:r>
          </a:p>
          <a:p>
            <a:pPr marL="457200" indent="-457200">
              <a:buFont typeface="Arial" panose="020B0604020202020204" pitchFamily="34" charset="0"/>
              <a:buChar char="•"/>
            </a:pPr>
            <a:r>
              <a:rPr lang="en-US" b="0"/>
              <a:t>Unexplained bruises, burns, or scars</a:t>
            </a:r>
          </a:p>
          <a:p>
            <a:pPr marL="457200" indent="-457200">
              <a:buFont typeface="Arial" panose="020B0604020202020204" pitchFamily="34" charset="0"/>
              <a:buChar char="•"/>
            </a:pPr>
            <a:r>
              <a:rPr lang="en-US" b="0"/>
              <a:t>Appearing unkept</a:t>
            </a:r>
          </a:p>
          <a:p>
            <a:pPr marL="457200" indent="-457200">
              <a:buFont typeface="Arial" panose="020B0604020202020204" pitchFamily="34" charset="0"/>
              <a:buChar char="•"/>
            </a:pPr>
            <a:r>
              <a:rPr lang="en-US" b="0"/>
              <a:t>Pressure ulcers/injuries</a:t>
            </a:r>
          </a:p>
          <a:p>
            <a:pPr marL="457200" indent="-457200">
              <a:buFont typeface="Arial" panose="020B0604020202020204" pitchFamily="34" charset="0"/>
              <a:buChar char="•"/>
            </a:pPr>
            <a:r>
              <a:rPr lang="en-US" b="0"/>
              <a:t>Changes in banking/spending patterns</a:t>
            </a:r>
          </a:p>
          <a:p>
            <a:pPr marL="457200" indent="-457200">
              <a:buFont typeface="Arial" panose="020B0604020202020204" pitchFamily="34" charset="0"/>
              <a:buChar char="•"/>
            </a:pPr>
            <a:r>
              <a:rPr lang="en-US" b="0"/>
              <a:t>Flinches if others make sudden movements</a:t>
            </a:r>
          </a:p>
        </p:txBody>
      </p:sp>
      <p:pic>
        <p:nvPicPr>
          <p:cNvPr id="7" name="Graphic 6" descr="Diving outline">
            <a:extLst>
              <a:ext uri="{FF2B5EF4-FFF2-40B4-BE49-F238E27FC236}">
                <a16:creationId xmlns:a16="http://schemas.microsoft.com/office/drawing/2014/main" id="{84B8086A-1B09-5867-F258-0FA9C6D2135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277600" y="0"/>
            <a:ext cx="914400" cy="914400"/>
          </a:xfrm>
          <a:prstGeom prst="rect">
            <a:avLst/>
          </a:prstGeom>
        </p:spPr>
      </p:pic>
      <p:pic>
        <p:nvPicPr>
          <p:cNvPr id="9" name="Picture 8" descr="A person looking at an older person&#10;&#10;Description automatically generated">
            <a:extLst>
              <a:ext uri="{FF2B5EF4-FFF2-40B4-BE49-F238E27FC236}">
                <a16:creationId xmlns:a16="http://schemas.microsoft.com/office/drawing/2014/main" id="{107851F8-DE7C-33F7-1F40-B63E0D1B5583}"/>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6777765" y="1852176"/>
            <a:ext cx="5218131" cy="34787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TextBox 9">
            <a:extLst>
              <a:ext uri="{FF2B5EF4-FFF2-40B4-BE49-F238E27FC236}">
                <a16:creationId xmlns:a16="http://schemas.microsoft.com/office/drawing/2014/main" id="{1811D503-09C8-1BDA-C5B1-14D0B1674E6F}"/>
              </a:ext>
            </a:extLst>
          </p:cNvPr>
          <p:cNvSpPr txBox="1"/>
          <p:nvPr/>
        </p:nvSpPr>
        <p:spPr>
          <a:xfrm>
            <a:off x="6777765" y="5353251"/>
            <a:ext cx="3830843" cy="230832"/>
          </a:xfrm>
          <a:prstGeom prst="rect">
            <a:avLst/>
          </a:prstGeom>
          <a:noFill/>
        </p:spPr>
        <p:txBody>
          <a:bodyPr wrap="square" rtlCol="0">
            <a:spAutoFit/>
          </a:bodyPr>
          <a:lstStyle/>
          <a:p>
            <a:r>
              <a:rPr lang="en-US" sz="900">
                <a:hlinkClick r:id="rId5" tooltip="https://betterhealthwhileaging.net/qa-rude-resistant-aging-parent/"/>
              </a:rPr>
              <a:t>This Photo</a:t>
            </a:r>
            <a:r>
              <a:rPr lang="en-US" sz="900"/>
              <a:t> by Unknown Author is licensed under </a:t>
            </a:r>
            <a:r>
              <a:rPr lang="en-US" sz="900">
                <a:hlinkClick r:id="rId6" tooltip="https://creativecommons.org/licenses/by-nc-nd/3.0/"/>
              </a:rPr>
              <a:t>CC BY-NC-ND</a:t>
            </a:r>
            <a:endParaRPr lang="en-US" sz="900"/>
          </a:p>
        </p:txBody>
      </p:sp>
    </p:spTree>
    <p:extLst>
      <p:ext uri="{BB962C8B-B14F-4D97-AF65-F5344CB8AC3E}">
        <p14:creationId xmlns:p14="http://schemas.microsoft.com/office/powerpoint/2010/main" val="221473064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A5A5C-6194-CC64-B13E-D1545F97551E}"/>
              </a:ext>
            </a:extLst>
          </p:cNvPr>
          <p:cNvSpPr>
            <a:spLocks noGrp="1"/>
          </p:cNvSpPr>
          <p:nvPr>
            <p:ph type="title"/>
          </p:nvPr>
        </p:nvSpPr>
        <p:spPr/>
        <p:txBody>
          <a:bodyPr/>
          <a:lstStyle/>
          <a:p>
            <a:r>
              <a:rPr lang="en-US"/>
              <a:t>Potential Videos</a:t>
            </a:r>
          </a:p>
        </p:txBody>
      </p:sp>
      <p:sp>
        <p:nvSpPr>
          <p:cNvPr id="3" name="Content Placeholder 2">
            <a:extLst>
              <a:ext uri="{FF2B5EF4-FFF2-40B4-BE49-F238E27FC236}">
                <a16:creationId xmlns:a16="http://schemas.microsoft.com/office/drawing/2014/main" id="{AA29ABC5-C6F3-ECC7-FD25-E7A5C4E00841}"/>
              </a:ext>
            </a:extLst>
          </p:cNvPr>
          <p:cNvSpPr>
            <a:spLocks noGrp="1"/>
          </p:cNvSpPr>
          <p:nvPr>
            <p:ph idx="1"/>
          </p:nvPr>
        </p:nvSpPr>
        <p:spPr/>
        <p:txBody>
          <a:bodyPr/>
          <a:lstStyle/>
          <a:p>
            <a:pPr marL="457200" indent="-457200">
              <a:buFont typeface="Arial" panose="020B0604020202020204" pitchFamily="34" charset="0"/>
              <a:buChar char="•"/>
            </a:pPr>
            <a:r>
              <a:rPr lang="en-US" sz="2200" b="0"/>
              <a:t>Aging Matters: Abuse and Exploitation (27mn): </a:t>
            </a:r>
            <a:r>
              <a:rPr lang="en-US" sz="1600" b="0">
                <a:hlinkClick r:id="rId2"/>
              </a:rPr>
              <a:t>https://www.pbs.org/video/npt-reports-aging-matters-aging-matters-abuse-and-exploitation/</a:t>
            </a:r>
            <a:r>
              <a:rPr lang="en-US" sz="1600" b="0"/>
              <a:t> </a:t>
            </a:r>
          </a:p>
          <a:p>
            <a:pPr marL="457200" indent="-457200">
              <a:buFont typeface="Arial" panose="020B0604020202020204" pitchFamily="34" charset="0"/>
              <a:buChar char="•"/>
            </a:pPr>
            <a:r>
              <a:rPr lang="en-US" sz="2200" b="0"/>
              <a:t>Granny Cam Law in MN/Electronic Monitoring in Facilities:</a:t>
            </a:r>
          </a:p>
          <a:p>
            <a:pPr marL="1143000" lvl="1" indent="-457200"/>
            <a:r>
              <a:rPr lang="en-US"/>
              <a:t>State statute:</a:t>
            </a:r>
            <a:r>
              <a:rPr lang="en-US" b="0"/>
              <a:t> </a:t>
            </a:r>
            <a:r>
              <a:rPr lang="en-US" sz="1600" b="0">
                <a:hlinkClick r:id="rId3"/>
              </a:rPr>
              <a:t>https://www.revisor.mn.gov/statutes/cite/144.6502</a:t>
            </a:r>
            <a:r>
              <a:rPr lang="en-US" sz="1600" b="0"/>
              <a:t> </a:t>
            </a:r>
          </a:p>
          <a:p>
            <a:pPr marL="1143000" lvl="1" indent="-457200"/>
            <a:r>
              <a:rPr lang="en-US"/>
              <a:t>Senate hearing including family testimonies: </a:t>
            </a:r>
            <a:r>
              <a:rPr lang="en-US" sz="1600">
                <a:hlinkClick r:id="rId4"/>
              </a:rPr>
              <a:t>https://mnsenate.granicus.com/player/clip/3262</a:t>
            </a:r>
            <a:r>
              <a:rPr lang="en-US" sz="1600"/>
              <a:t> </a:t>
            </a:r>
          </a:p>
          <a:p>
            <a:pPr marL="457200" indent="-457200">
              <a:buFont typeface="Arial" panose="020B0604020202020204" pitchFamily="34" charset="0"/>
              <a:buChar char="•"/>
            </a:pPr>
            <a:r>
              <a:rPr lang="en-US" sz="2200" b="0"/>
              <a:t>Frontline: Life and Death in Assisted Living (53mn): </a:t>
            </a:r>
            <a:r>
              <a:rPr lang="en-US" sz="1600" b="0">
                <a:hlinkClick r:id="rId5"/>
              </a:rPr>
              <a:t>https://youtu.be/j5wxhOslUfE?si=IMcec7zAIj4jC_TQ</a:t>
            </a:r>
            <a:r>
              <a:rPr lang="en-US" sz="1600" b="0"/>
              <a:t> </a:t>
            </a:r>
          </a:p>
        </p:txBody>
      </p:sp>
      <p:pic>
        <p:nvPicPr>
          <p:cNvPr id="4" name="Graphic 3" descr="Diving outline">
            <a:extLst>
              <a:ext uri="{FF2B5EF4-FFF2-40B4-BE49-F238E27FC236}">
                <a16:creationId xmlns:a16="http://schemas.microsoft.com/office/drawing/2014/main" id="{F9CA2967-E07A-A912-B6D6-9360AFC2FAC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277600" y="0"/>
            <a:ext cx="914400" cy="914400"/>
          </a:xfrm>
          <a:prstGeom prst="rect">
            <a:avLst/>
          </a:prstGeom>
        </p:spPr>
      </p:pic>
    </p:spTree>
    <p:extLst>
      <p:ext uri="{BB962C8B-B14F-4D97-AF65-F5344CB8AC3E}">
        <p14:creationId xmlns:p14="http://schemas.microsoft.com/office/powerpoint/2010/main" val="26890202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2489" y="1233403"/>
            <a:ext cx="10792132" cy="4403604"/>
          </a:xfrm>
        </p:spPr>
        <p:txBody>
          <a:bodyPr>
            <a:normAutofit/>
          </a:bodyPr>
          <a:lstStyle/>
          <a:p>
            <a:pPr marL="0" indent="0">
              <a:buNone/>
            </a:pPr>
            <a:r>
              <a:rPr lang="en-US" sz="2600">
                <a:cs typeface="Arial"/>
              </a:rPr>
              <a:t>Explain client rights and responsibilities and how healthcare providers can ensure those rights</a:t>
            </a:r>
          </a:p>
          <a:p>
            <a:pPr marL="457200" indent="-457200">
              <a:buFont typeface="Arial" panose="020B0604020202020204" pitchFamily="34" charset="0"/>
              <a:buChar char="•"/>
            </a:pPr>
            <a:r>
              <a:rPr lang="en-US" sz="2600" b="0">
                <a:cs typeface="Arial"/>
              </a:rPr>
              <a:t>Identify the purpose of the Patient’s Bill of Rights</a:t>
            </a:r>
          </a:p>
          <a:p>
            <a:pPr marL="457200" indent="-457200">
              <a:buFont typeface="Arial" panose="020B0604020202020204" pitchFamily="34" charset="0"/>
              <a:buChar char="•"/>
            </a:pPr>
            <a:r>
              <a:rPr lang="en-US" sz="2600" b="0">
                <a:cs typeface="Arial"/>
              </a:rPr>
              <a:t>Identify the purpose of the Resident’s Bill of Rights</a:t>
            </a:r>
          </a:p>
          <a:p>
            <a:pPr marL="457200" indent="-457200">
              <a:buFont typeface="Arial" panose="020B0604020202020204" pitchFamily="34" charset="0"/>
              <a:buChar char="•"/>
            </a:pPr>
            <a:r>
              <a:rPr lang="en-US" sz="2600" b="0">
                <a:cs typeface="Arial"/>
              </a:rPr>
              <a:t>Explain how to help client/individual’s keep their rights</a:t>
            </a:r>
          </a:p>
          <a:p>
            <a:pPr marL="457200" indent="-457200">
              <a:buFont typeface="Arial" panose="020B0604020202020204" pitchFamily="34" charset="0"/>
              <a:buChar char="•"/>
            </a:pPr>
            <a:r>
              <a:rPr lang="en-US" sz="2600" b="0">
                <a:cs typeface="Arial"/>
              </a:rPr>
              <a:t>Discuss how to report and document a violation of patient rights</a:t>
            </a:r>
          </a:p>
          <a:p>
            <a:pPr algn="ctr"/>
            <a:endParaRPr lang="en-US" sz="1600"/>
          </a:p>
        </p:txBody>
      </p:sp>
      <p:sp>
        <p:nvSpPr>
          <p:cNvPr id="2" name="Title 1"/>
          <p:cNvSpPr>
            <a:spLocks noGrp="1"/>
          </p:cNvSpPr>
          <p:nvPr>
            <p:ph type="title"/>
          </p:nvPr>
        </p:nvSpPr>
        <p:spPr>
          <a:xfrm>
            <a:off x="632489" y="52399"/>
            <a:ext cx="5467097" cy="951845"/>
          </a:xfrm>
        </p:spPr>
        <p:txBody>
          <a:bodyPr anchor="b">
            <a:normAutofit/>
          </a:bodyPr>
          <a:lstStyle/>
          <a:p>
            <a:r>
              <a:rPr lang="en-US">
                <a:cs typeface="Arial"/>
              </a:rPr>
              <a:t>Competency 3</a:t>
            </a:r>
          </a:p>
        </p:txBody>
      </p:sp>
      <p:pic>
        <p:nvPicPr>
          <p:cNvPr id="5" name="Picture 4" descr="A water droplet falling into a heart shape&#10;&#10;Description automatically generated">
            <a:extLst>
              <a:ext uri="{FF2B5EF4-FFF2-40B4-BE49-F238E27FC236}">
                <a16:creationId xmlns:a16="http://schemas.microsoft.com/office/drawing/2014/main" id="{9374A75C-464B-5C30-5A71-349D19A3C50B}"/>
              </a:ext>
            </a:extLst>
          </p:cNvPr>
          <p:cNvPicPr>
            <a:picLocks noChangeAspect="1"/>
          </p:cNvPicPr>
          <p:nvPr/>
        </p:nvPicPr>
        <p:blipFill>
          <a:blip r:embed="rId4">
            <a:alphaModFix amt="12000"/>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333274" y="0"/>
            <a:ext cx="11858726" cy="6858000"/>
          </a:xfrm>
          <a:prstGeom prst="rect">
            <a:avLst/>
          </a:prstGeom>
        </p:spPr>
      </p:pic>
      <p:sp>
        <p:nvSpPr>
          <p:cNvPr id="6" name="TextBox 5">
            <a:extLst>
              <a:ext uri="{FF2B5EF4-FFF2-40B4-BE49-F238E27FC236}">
                <a16:creationId xmlns:a16="http://schemas.microsoft.com/office/drawing/2014/main" id="{12DB2307-779D-2F13-DAA5-5D32D5C31202}"/>
              </a:ext>
            </a:extLst>
          </p:cNvPr>
          <p:cNvSpPr txBox="1"/>
          <p:nvPr/>
        </p:nvSpPr>
        <p:spPr>
          <a:xfrm>
            <a:off x="632489" y="6573256"/>
            <a:ext cx="4471103"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95DA"/>
                </a:solidFill>
                <a:effectLst/>
                <a:uLnTx/>
                <a:uFillTx/>
                <a:latin typeface="Calibri" panose="020F0502020204030204"/>
                <a:ea typeface="+mn-ea"/>
                <a:cs typeface="+mn-cs"/>
                <a:hlinkClick r:id="rId5" tooltip="https://epitemnein-epitomic.blogspot.com/2014/01/cultivating-supremacy-of-compassion.html">
                  <a:extLst>
                    <a:ext uri="{A12FA001-AC4F-418D-AE19-62706E023703}">
                      <ahyp:hlinkClr xmlns:ahyp="http://schemas.microsoft.com/office/drawing/2018/hyperlinkcolor" val="tx"/>
                    </a:ext>
                  </a:extLst>
                </a:hlinkClick>
              </a:rPr>
              <a:t>This Photo</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rPr>
              <a:t> by Unknown Author is licensed under </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hlinkClick r:id="rId6" tooltip="https://creativecommons.org/licenses/by-nc-nd/3.0/"/>
              </a:rPr>
              <a:t>CC BY-NC-ND</a:t>
            </a:r>
            <a:endParaRPr kumimoji="0" lang="en-US" sz="900" b="0" i="0" u="none" strike="noStrike" kern="1200" cap="none" spc="0" normalizeH="0" baseline="0" noProof="0">
              <a:ln>
                <a:noFill/>
              </a:ln>
              <a:solidFill>
                <a:srgbClr val="003C66"/>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5652785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9E39A-6EB2-166D-82CE-674EB1AB33A3}"/>
              </a:ext>
            </a:extLst>
          </p:cNvPr>
          <p:cNvSpPr>
            <a:spLocks noGrp="1"/>
          </p:cNvSpPr>
          <p:nvPr>
            <p:ph type="title"/>
          </p:nvPr>
        </p:nvSpPr>
        <p:spPr/>
        <p:txBody>
          <a:bodyPr/>
          <a:lstStyle/>
          <a:p>
            <a:r>
              <a:rPr lang="en-US"/>
              <a:t>Client Rights</a:t>
            </a:r>
          </a:p>
        </p:txBody>
      </p:sp>
      <p:sp>
        <p:nvSpPr>
          <p:cNvPr id="3" name="Content Placeholder 2">
            <a:extLst>
              <a:ext uri="{FF2B5EF4-FFF2-40B4-BE49-F238E27FC236}">
                <a16:creationId xmlns:a16="http://schemas.microsoft.com/office/drawing/2014/main" id="{FD5E1F72-CE69-9C77-120D-FD152E9B771F}"/>
              </a:ext>
            </a:extLst>
          </p:cNvPr>
          <p:cNvSpPr>
            <a:spLocks noGrp="1"/>
          </p:cNvSpPr>
          <p:nvPr>
            <p:ph idx="1"/>
          </p:nvPr>
        </p:nvSpPr>
        <p:spPr>
          <a:xfrm>
            <a:off x="838200" y="1825625"/>
            <a:ext cx="7520709" cy="4351338"/>
          </a:xfrm>
        </p:spPr>
        <p:txBody>
          <a:bodyPr>
            <a:normAutofit lnSpcReduction="10000"/>
          </a:bodyPr>
          <a:lstStyle/>
          <a:p>
            <a:r>
              <a:rPr lang="en-US"/>
              <a:t>Clients have rights in various healthcare settings</a:t>
            </a:r>
          </a:p>
          <a:p>
            <a:pPr marL="457200" indent="-457200">
              <a:buFont typeface="Arial" panose="020B0604020202020204" pitchFamily="34" charset="0"/>
              <a:buChar char="•"/>
            </a:pPr>
            <a:r>
              <a:rPr lang="en-US" b="0"/>
              <a:t>Patient bill of rights: hospital setting</a:t>
            </a:r>
          </a:p>
          <a:p>
            <a:pPr marL="457200" indent="-457200">
              <a:buFont typeface="Arial" panose="020B0604020202020204" pitchFamily="34" charset="0"/>
              <a:buChar char="•"/>
            </a:pPr>
            <a:r>
              <a:rPr lang="en-US" b="0"/>
              <a:t>Resident bill of rights: nursing home setting</a:t>
            </a:r>
          </a:p>
          <a:p>
            <a:pPr marL="457200" indent="-457200">
              <a:buFont typeface="Arial" panose="020B0604020202020204" pitchFamily="34" charset="0"/>
              <a:buChar char="•"/>
            </a:pPr>
            <a:r>
              <a:rPr lang="en-US" b="0"/>
              <a:t>Assisted living bill of rights: assisted living setting</a:t>
            </a:r>
          </a:p>
          <a:p>
            <a:pPr marL="457200" indent="-457200">
              <a:buFont typeface="Arial" panose="020B0604020202020204" pitchFamily="34" charset="0"/>
              <a:buChar char="•"/>
            </a:pPr>
            <a:r>
              <a:rPr lang="en-US" b="0"/>
              <a:t>Home care bill of rights: receiving care in the home</a:t>
            </a:r>
          </a:p>
          <a:p>
            <a:pPr marL="457200" indent="-457200">
              <a:buFont typeface="Arial" panose="020B0604020202020204" pitchFamily="34" charset="0"/>
              <a:buChar char="•"/>
            </a:pPr>
            <a:r>
              <a:rPr lang="en-US" b="0"/>
              <a:t>Hospice bill of rights: receiving hospice care</a:t>
            </a:r>
          </a:p>
          <a:p>
            <a:pPr marL="457200" indent="-457200">
              <a:buFont typeface="Arial" panose="020B0604020202020204" pitchFamily="34" charset="0"/>
              <a:buChar char="•"/>
            </a:pPr>
            <a:r>
              <a:rPr lang="en-US" b="0"/>
              <a:t>Link to all MN bills of rights: </a:t>
            </a:r>
            <a:r>
              <a:rPr lang="en-US" sz="1600" b="0">
                <a:hlinkClick r:id="rId2"/>
              </a:rPr>
              <a:t>https://www.health.state.mn.us/facilities/regulation/billofrights/index.html</a:t>
            </a:r>
            <a:r>
              <a:rPr lang="en-US" sz="1600" b="0"/>
              <a:t> </a:t>
            </a:r>
          </a:p>
        </p:txBody>
      </p:sp>
      <p:pic>
        <p:nvPicPr>
          <p:cNvPr id="5" name="Picture 4" descr="Close-up of a document&#10;&#10;Description automatically generated">
            <a:extLst>
              <a:ext uri="{FF2B5EF4-FFF2-40B4-BE49-F238E27FC236}">
                <a16:creationId xmlns:a16="http://schemas.microsoft.com/office/drawing/2014/main" id="{086DE3C5-3DD6-4C2F-3EC3-68E745CBC8D2}"/>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8221391" y="2279644"/>
            <a:ext cx="3850537" cy="21659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a:extLst>
              <a:ext uri="{FF2B5EF4-FFF2-40B4-BE49-F238E27FC236}">
                <a16:creationId xmlns:a16="http://schemas.microsoft.com/office/drawing/2014/main" id="{5AA84552-B941-6AC3-480A-4FDC8BF42008}"/>
              </a:ext>
            </a:extLst>
          </p:cNvPr>
          <p:cNvSpPr txBox="1"/>
          <p:nvPr/>
        </p:nvSpPr>
        <p:spPr>
          <a:xfrm>
            <a:off x="8358909" y="4446280"/>
            <a:ext cx="2225964" cy="369332"/>
          </a:xfrm>
          <a:prstGeom prst="rect">
            <a:avLst/>
          </a:prstGeom>
          <a:noFill/>
        </p:spPr>
        <p:txBody>
          <a:bodyPr wrap="square" rtlCol="0">
            <a:spAutoFit/>
          </a:bodyPr>
          <a:lstStyle/>
          <a:p>
            <a:r>
              <a:rPr lang="en-US" sz="900">
                <a:hlinkClick r:id="rId4" tooltip="https://arkansasgopwing.blogspot.com/2020/01/scott-county-arkansas-passes-ordinance.html"/>
              </a:rPr>
              <a:t>This Photo</a:t>
            </a:r>
            <a:r>
              <a:rPr lang="en-US" sz="900"/>
              <a:t> by Unknown Author is licensed under </a:t>
            </a:r>
            <a:r>
              <a:rPr lang="en-US" sz="900">
                <a:hlinkClick r:id="rId5" tooltip="https://creativecommons.org/licenses/by-nc-sa/3.0/"/>
              </a:rPr>
              <a:t>CC BY-SA-NC</a:t>
            </a:r>
            <a:endParaRPr lang="en-US" sz="900"/>
          </a:p>
        </p:txBody>
      </p:sp>
    </p:spTree>
    <p:extLst>
      <p:ext uri="{BB962C8B-B14F-4D97-AF65-F5344CB8AC3E}">
        <p14:creationId xmlns:p14="http://schemas.microsoft.com/office/powerpoint/2010/main" val="4733122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p:txBody>
          <a:bodyPr>
            <a:normAutofit/>
          </a:bodyPr>
          <a:lstStyle/>
          <a:p>
            <a:r>
              <a:rPr lang="en-US" sz="3600"/>
              <a:t>Rights of Patients </a:t>
            </a:r>
          </a:p>
        </p:txBody>
      </p:sp>
      <p:sp>
        <p:nvSpPr>
          <p:cNvPr id="38914" name="Rectangle 3"/>
          <p:cNvSpPr>
            <a:spLocks noGrp="1" noChangeArrowheads="1"/>
          </p:cNvSpPr>
          <p:nvPr>
            <p:ph sz="quarter" idx="1"/>
          </p:nvPr>
        </p:nvSpPr>
        <p:spPr/>
        <p:txBody>
          <a:bodyPr vert="horz" lIns="91440" tIns="45720" rIns="91440" bIns="45720" rtlCol="0" anchor="t">
            <a:normAutofit/>
          </a:bodyPr>
          <a:lstStyle/>
          <a:p>
            <a:pPr marL="457200" indent="-457200" eaLnBrk="1" hangingPunct="1">
              <a:buFont typeface="Arial" panose="020B0604020202020204" pitchFamily="34" charset="0"/>
              <a:buChar char="•"/>
            </a:pPr>
            <a:r>
              <a:rPr lang="en-US" b="0"/>
              <a:t>Formed by American hospital Association in 1992</a:t>
            </a:r>
          </a:p>
          <a:p>
            <a:pPr marL="457200" indent="-457200" eaLnBrk="1" hangingPunct="1">
              <a:buFont typeface="Arial" panose="020B0604020202020204" pitchFamily="34" charset="0"/>
              <a:buChar char="•"/>
            </a:pPr>
            <a:r>
              <a:rPr lang="en-US" b="0"/>
              <a:t>Has evolved to specific rights in various healthcare settings</a:t>
            </a:r>
          </a:p>
          <a:p>
            <a:pPr marL="457200" indent="-457200" eaLnBrk="1" hangingPunct="1">
              <a:buFont typeface="Arial" panose="020B0604020202020204" pitchFamily="34" charset="0"/>
              <a:buChar char="•"/>
            </a:pPr>
            <a:r>
              <a:rPr lang="en-US" b="0"/>
              <a:t>Some basic rights include:</a:t>
            </a:r>
          </a:p>
          <a:p>
            <a:pPr lvl="1" eaLnBrk="1" hangingPunct="1"/>
            <a:r>
              <a:rPr lang="en-US" sz="2000"/>
              <a:t>To make decisions about their healthcare</a:t>
            </a:r>
          </a:p>
          <a:p>
            <a:pPr lvl="1" eaLnBrk="1" hangingPunct="1"/>
            <a:r>
              <a:rPr lang="en-US" sz="2000"/>
              <a:t>Safe, considerate care</a:t>
            </a:r>
          </a:p>
          <a:p>
            <a:pPr lvl="1" eaLnBrk="1" hangingPunct="1"/>
            <a:r>
              <a:rPr lang="en-US" sz="2000"/>
              <a:t>Dignity, confidentiality &amp; privacy</a:t>
            </a:r>
          </a:p>
          <a:p>
            <a:pPr lvl="1" eaLnBrk="1" hangingPunct="1"/>
            <a:r>
              <a:rPr lang="en-US" sz="2000"/>
              <a:t>Involvement in decisions about their care</a:t>
            </a:r>
          </a:p>
          <a:p>
            <a:pPr lvl="1"/>
            <a:r>
              <a:rPr lang="en-US" sz="2000"/>
              <a:t>To accept or refuse care</a:t>
            </a:r>
            <a:endParaRPr lang="en-US" sz="2000">
              <a:cs typeface="Calibri"/>
            </a:endParaRPr>
          </a:p>
          <a:p>
            <a:pPr lvl="1" eaLnBrk="1" hangingPunct="1"/>
            <a:r>
              <a:rPr lang="en-US" sz="2000"/>
              <a:t>To be informed of the cost of care</a:t>
            </a:r>
          </a:p>
          <a:p>
            <a:pPr lvl="1" eaLnBrk="1" hangingPunct="1"/>
            <a:endParaRPr lang="en-US">
              <a:latin typeface="Comic Sans MS" pitchFamily="66" charset="0"/>
            </a:endParaRPr>
          </a:p>
        </p:txBody>
      </p:sp>
      <p:pic>
        <p:nvPicPr>
          <p:cNvPr id="3" name="Graphic 2" descr="A lightbulb">
            <a:extLst>
              <a:ext uri="{FF2B5EF4-FFF2-40B4-BE49-F238E27FC236}">
                <a16:creationId xmlns:a16="http://schemas.microsoft.com/office/drawing/2014/main" id="{F4F3F962-B385-CED5-2E2E-6BF1C5C5AA7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669178" y="360189"/>
            <a:ext cx="984504" cy="98450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8913"/>
                                        </p:tgtEl>
                                        <p:attrNameLst>
                                          <p:attrName>style.visibility</p:attrName>
                                        </p:attrNameLst>
                                      </p:cBhvr>
                                      <p:to>
                                        <p:strVal val="visible"/>
                                      </p:to>
                                    </p:set>
                                    <p:animEffect transition="in" filter="blinds(horizontal)">
                                      <p:cBhvr>
                                        <p:cTn id="7" dur="500"/>
                                        <p:tgtEl>
                                          <p:spTgt spid="3891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8914">
                                            <p:txEl>
                                              <p:pRg st="0" end="0"/>
                                            </p:txEl>
                                          </p:spTgt>
                                        </p:tgtEl>
                                        <p:attrNameLst>
                                          <p:attrName>style.visibility</p:attrName>
                                        </p:attrNameLst>
                                      </p:cBhvr>
                                      <p:to>
                                        <p:strVal val="visible"/>
                                      </p:to>
                                    </p:set>
                                    <p:animEffect transition="in" filter="blinds(horizontal)">
                                      <p:cBhvr>
                                        <p:cTn id="12" dur="500"/>
                                        <p:tgtEl>
                                          <p:spTgt spid="3891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8914">
                                            <p:txEl>
                                              <p:pRg st="1" end="1"/>
                                            </p:txEl>
                                          </p:spTgt>
                                        </p:tgtEl>
                                        <p:attrNameLst>
                                          <p:attrName>style.visibility</p:attrName>
                                        </p:attrNameLst>
                                      </p:cBhvr>
                                      <p:to>
                                        <p:strVal val="visible"/>
                                      </p:to>
                                    </p:set>
                                    <p:animEffect transition="in" filter="blinds(horizontal)">
                                      <p:cBhvr>
                                        <p:cTn id="17" dur="500"/>
                                        <p:tgtEl>
                                          <p:spTgt spid="3891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8914">
                                            <p:txEl>
                                              <p:pRg st="2" end="2"/>
                                            </p:txEl>
                                          </p:spTgt>
                                        </p:tgtEl>
                                        <p:attrNameLst>
                                          <p:attrName>style.visibility</p:attrName>
                                        </p:attrNameLst>
                                      </p:cBhvr>
                                      <p:to>
                                        <p:strVal val="visible"/>
                                      </p:to>
                                    </p:set>
                                    <p:animEffect transition="in" filter="blinds(horizontal)">
                                      <p:cBhvr>
                                        <p:cTn id="22" dur="500"/>
                                        <p:tgtEl>
                                          <p:spTgt spid="3891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8914">
                                            <p:txEl>
                                              <p:pRg st="3" end="3"/>
                                            </p:txEl>
                                          </p:spTgt>
                                        </p:tgtEl>
                                        <p:attrNameLst>
                                          <p:attrName>style.visibility</p:attrName>
                                        </p:attrNameLst>
                                      </p:cBhvr>
                                      <p:to>
                                        <p:strVal val="visible"/>
                                      </p:to>
                                    </p:set>
                                    <p:animEffect transition="in" filter="blinds(horizontal)">
                                      <p:cBhvr>
                                        <p:cTn id="27" dur="500"/>
                                        <p:tgtEl>
                                          <p:spTgt spid="3891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8914">
                                            <p:txEl>
                                              <p:pRg st="4" end="4"/>
                                            </p:txEl>
                                          </p:spTgt>
                                        </p:tgtEl>
                                        <p:attrNameLst>
                                          <p:attrName>style.visibility</p:attrName>
                                        </p:attrNameLst>
                                      </p:cBhvr>
                                      <p:to>
                                        <p:strVal val="visible"/>
                                      </p:to>
                                    </p:set>
                                    <p:animEffect transition="in" filter="blinds(horizontal)">
                                      <p:cBhvr>
                                        <p:cTn id="32" dur="500"/>
                                        <p:tgtEl>
                                          <p:spTgt spid="38914">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8914">
                                            <p:txEl>
                                              <p:pRg st="5" end="5"/>
                                            </p:txEl>
                                          </p:spTgt>
                                        </p:tgtEl>
                                        <p:attrNameLst>
                                          <p:attrName>style.visibility</p:attrName>
                                        </p:attrNameLst>
                                      </p:cBhvr>
                                      <p:to>
                                        <p:strVal val="visible"/>
                                      </p:to>
                                    </p:set>
                                    <p:animEffect transition="in" filter="blinds(horizontal)">
                                      <p:cBhvr>
                                        <p:cTn id="37" dur="500"/>
                                        <p:tgtEl>
                                          <p:spTgt spid="38914">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8914">
                                            <p:txEl>
                                              <p:pRg st="6" end="6"/>
                                            </p:txEl>
                                          </p:spTgt>
                                        </p:tgtEl>
                                        <p:attrNameLst>
                                          <p:attrName>style.visibility</p:attrName>
                                        </p:attrNameLst>
                                      </p:cBhvr>
                                      <p:to>
                                        <p:strVal val="visible"/>
                                      </p:to>
                                    </p:set>
                                    <p:animEffect transition="in" filter="blinds(horizontal)">
                                      <p:cBhvr>
                                        <p:cTn id="42" dur="500"/>
                                        <p:tgtEl>
                                          <p:spTgt spid="38914">
                                            <p:txEl>
                                              <p:pRg st="6" end="6"/>
                                            </p:txEl>
                                          </p:spTgt>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38914">
                                            <p:txEl>
                                              <p:pRg st="7" end="7"/>
                                            </p:txEl>
                                          </p:spTgt>
                                        </p:tgtEl>
                                        <p:attrNameLst>
                                          <p:attrName>style.visibility</p:attrName>
                                        </p:attrNameLst>
                                      </p:cBhvr>
                                      <p:to>
                                        <p:strVal val="visible"/>
                                      </p:to>
                                    </p:set>
                                    <p:animEffect transition="in" filter="blinds(horizontal)">
                                      <p:cBhvr>
                                        <p:cTn id="45" dur="500"/>
                                        <p:tgtEl>
                                          <p:spTgt spid="38914">
                                            <p:txEl>
                                              <p:pRg st="7" end="7"/>
                                            </p:txEl>
                                          </p:spTgt>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38914">
                                            <p:txEl>
                                              <p:pRg st="8" end="8"/>
                                            </p:txEl>
                                          </p:spTgt>
                                        </p:tgtEl>
                                        <p:attrNameLst>
                                          <p:attrName>style.visibility</p:attrName>
                                        </p:attrNameLst>
                                      </p:cBhvr>
                                      <p:to>
                                        <p:strVal val="visible"/>
                                      </p:to>
                                    </p:set>
                                    <p:animEffect transition="in" filter="blinds(horizontal)">
                                      <p:cBhvr>
                                        <p:cTn id="48" dur="500"/>
                                        <p:tgtEl>
                                          <p:spTgt spid="3891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3" grpId="0"/>
      <p:bldP spid="38914"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normAutofit/>
          </a:bodyPr>
          <a:lstStyle/>
          <a:p>
            <a:r>
              <a:rPr lang="en-US" sz="3600"/>
              <a:t>How to Promote Client Rights </a:t>
            </a:r>
          </a:p>
        </p:txBody>
      </p:sp>
      <p:sp>
        <p:nvSpPr>
          <p:cNvPr id="40962" name="Content Placeholder 2"/>
          <p:cNvSpPr>
            <a:spLocks noGrp="1"/>
          </p:cNvSpPr>
          <p:nvPr>
            <p:ph sz="quarter" idx="1"/>
          </p:nvPr>
        </p:nvSpPr>
        <p:spPr/>
        <p:txBody>
          <a:bodyPr/>
          <a:lstStyle/>
          <a:p>
            <a:pPr marL="457200" indent="-457200" eaLnBrk="1" hangingPunct="1">
              <a:buFont typeface="Arial" panose="020B0604020202020204" pitchFamily="34" charset="0"/>
              <a:buChar char="•"/>
            </a:pPr>
            <a:r>
              <a:rPr lang="en-US" b="0"/>
              <a:t>A copy of rights provided upon admission</a:t>
            </a:r>
          </a:p>
          <a:p>
            <a:pPr marL="457200" indent="-457200" eaLnBrk="1" hangingPunct="1">
              <a:buFont typeface="Arial" panose="020B0604020202020204" pitchFamily="34" charset="0"/>
              <a:buChar char="•"/>
            </a:pPr>
            <a:r>
              <a:rPr lang="en-US" b="0"/>
              <a:t>Rights must be posted in the facility where easily seen</a:t>
            </a:r>
          </a:p>
          <a:p>
            <a:pPr marL="457200" indent="-457200">
              <a:buFont typeface="Arial" panose="020B0604020202020204" pitchFamily="34" charset="0"/>
              <a:buChar char="•"/>
            </a:pPr>
            <a:r>
              <a:rPr lang="en-US" b="0"/>
              <a:t>Give patients/residents/clients as much control over their care as possible</a:t>
            </a:r>
          </a:p>
          <a:p>
            <a:pPr marL="457200" indent="-457200">
              <a:buFont typeface="Arial" panose="020B0604020202020204" pitchFamily="34" charset="0"/>
              <a:buChar char="•"/>
            </a:pPr>
            <a:r>
              <a:rPr lang="en-US" b="0"/>
              <a:t>Explain tasks and what will be done</a:t>
            </a:r>
          </a:p>
          <a:p>
            <a:pPr marL="457200" indent="-457200">
              <a:buFont typeface="Arial" panose="020B0604020202020204" pitchFamily="34" charset="0"/>
              <a:buChar char="•"/>
            </a:pPr>
            <a:r>
              <a:rPr lang="en-US" b="0"/>
              <a:t>Protect privacy</a:t>
            </a:r>
          </a:p>
        </p:txBody>
      </p:sp>
      <p:pic>
        <p:nvPicPr>
          <p:cNvPr id="3" name="Picture 2" descr="A nurse helping a person in a hospital bed&#10;&#10;Description automatically generated">
            <a:extLst>
              <a:ext uri="{FF2B5EF4-FFF2-40B4-BE49-F238E27FC236}">
                <a16:creationId xmlns:a16="http://schemas.microsoft.com/office/drawing/2014/main" id="{F1BE04F0-B943-9867-4D56-DA5DE1B5489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891481" y="3590636"/>
            <a:ext cx="4081896" cy="27212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Box 3">
            <a:extLst>
              <a:ext uri="{FF2B5EF4-FFF2-40B4-BE49-F238E27FC236}">
                <a16:creationId xmlns:a16="http://schemas.microsoft.com/office/drawing/2014/main" id="{3D310E31-2FF3-E21A-3E21-CCD2BD7D0114}"/>
              </a:ext>
            </a:extLst>
          </p:cNvPr>
          <p:cNvSpPr txBox="1"/>
          <p:nvPr/>
        </p:nvSpPr>
        <p:spPr>
          <a:xfrm>
            <a:off x="6891481" y="6311900"/>
            <a:ext cx="3676650" cy="230832"/>
          </a:xfrm>
          <a:prstGeom prst="rect">
            <a:avLst/>
          </a:prstGeom>
          <a:noFill/>
        </p:spPr>
        <p:txBody>
          <a:bodyPr wrap="square" rtlCol="0">
            <a:spAutoFit/>
          </a:bodyPr>
          <a:lstStyle/>
          <a:p>
            <a:r>
              <a:rPr lang="en-US" sz="900">
                <a:hlinkClick r:id="rId3" tooltip="https://researchoutreach.org/articles/pain-care-role-social-class-nurses-patient-management/"/>
              </a:rPr>
              <a:t>This Photo</a:t>
            </a:r>
            <a:r>
              <a:rPr lang="en-US" sz="900"/>
              <a:t> by Unknown Author is licensed under </a:t>
            </a:r>
            <a:r>
              <a:rPr lang="en-US" sz="900">
                <a:hlinkClick r:id="rId4" tooltip="https://creativecommons.org/licenses/by-nc-nd/3.0/"/>
              </a:rPr>
              <a:t>CC BY-NC-ND</a:t>
            </a:r>
            <a:endParaRPr lang="en-US" sz="900"/>
          </a:p>
        </p:txBody>
      </p:sp>
      <p:pic>
        <p:nvPicPr>
          <p:cNvPr id="5" name="Graphic 4" descr="A lightbulb">
            <a:extLst>
              <a:ext uri="{FF2B5EF4-FFF2-40B4-BE49-F238E27FC236}">
                <a16:creationId xmlns:a16="http://schemas.microsoft.com/office/drawing/2014/main" id="{5BD69D33-031E-B5BF-0C75-2192CF93D2F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87943" y="225719"/>
            <a:ext cx="984504" cy="984504"/>
          </a:xfrm>
          <a:prstGeom prst="rect">
            <a:avLst/>
          </a:prstGeom>
        </p:spPr>
      </p:pic>
    </p:spTree>
    <p:extLst>
      <p:ext uri="{BB962C8B-B14F-4D97-AF65-F5344CB8AC3E}">
        <p14:creationId xmlns:p14="http://schemas.microsoft.com/office/powerpoint/2010/main" val="3697177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0961"/>
                                        </p:tgtEl>
                                        <p:attrNameLst>
                                          <p:attrName>style.visibility</p:attrName>
                                        </p:attrNameLst>
                                      </p:cBhvr>
                                      <p:to>
                                        <p:strVal val="visible"/>
                                      </p:to>
                                    </p:set>
                                    <p:animEffect transition="in" filter="blinds(horizontal)">
                                      <p:cBhvr>
                                        <p:cTn id="7" dur="500"/>
                                        <p:tgtEl>
                                          <p:spTgt spid="4096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0962"/>
                                        </p:tgtEl>
                                        <p:attrNameLst>
                                          <p:attrName>style.visibility</p:attrName>
                                        </p:attrNameLst>
                                      </p:cBhvr>
                                      <p:to>
                                        <p:strVal val="visible"/>
                                      </p:to>
                                    </p:set>
                                    <p:animEffect transition="in" filter="blinds(horizontal)">
                                      <p:cBhvr>
                                        <p:cTn id="12" dur="500"/>
                                        <p:tgtEl>
                                          <p:spTgt spid="409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1" grpId="0"/>
      <p:bldP spid="4096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normAutofit/>
          </a:bodyPr>
          <a:lstStyle/>
          <a:p>
            <a:pPr eaLnBrk="1" hangingPunct="1"/>
            <a:r>
              <a:rPr lang="en-US" sz="3600"/>
              <a:t>Reporting a Violation of Rights</a:t>
            </a:r>
          </a:p>
        </p:txBody>
      </p:sp>
      <p:sp>
        <p:nvSpPr>
          <p:cNvPr id="41986" name="Content Placeholder 2"/>
          <p:cNvSpPr>
            <a:spLocks noGrp="1"/>
          </p:cNvSpPr>
          <p:nvPr>
            <p:ph sz="quarter" idx="1"/>
          </p:nvPr>
        </p:nvSpPr>
        <p:spPr/>
        <p:txBody>
          <a:bodyPr/>
          <a:lstStyle/>
          <a:p>
            <a:pPr marL="457200" indent="-457200">
              <a:buFont typeface="Arial" panose="020B0604020202020204" pitchFamily="34" charset="0"/>
              <a:buChar char="•"/>
            </a:pPr>
            <a:r>
              <a:rPr lang="en-US" b="0"/>
              <a:t>Report any violations of rights to supervisor</a:t>
            </a:r>
          </a:p>
          <a:p>
            <a:pPr marL="457200" indent="-457200">
              <a:buFont typeface="Arial" panose="020B0604020202020204" pitchFamily="34" charset="0"/>
              <a:buChar char="•"/>
            </a:pPr>
            <a:r>
              <a:rPr lang="en-US" b="0"/>
              <a:t>Document observations (facts only)</a:t>
            </a:r>
          </a:p>
          <a:p>
            <a:pPr marL="457200" indent="-457200">
              <a:buFont typeface="Arial" panose="020B0604020202020204" pitchFamily="34" charset="0"/>
              <a:buChar char="•"/>
            </a:pPr>
            <a:r>
              <a:rPr lang="en-US" b="0"/>
              <a:t>Follow facility policy regarding privacy violations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1985"/>
                                        </p:tgtEl>
                                        <p:attrNameLst>
                                          <p:attrName>style.visibility</p:attrName>
                                        </p:attrNameLst>
                                      </p:cBhvr>
                                      <p:to>
                                        <p:strVal val="visible"/>
                                      </p:to>
                                    </p:set>
                                    <p:animEffect transition="in" filter="blinds(horizontal)">
                                      <p:cBhvr>
                                        <p:cTn id="7" dur="500"/>
                                        <p:tgtEl>
                                          <p:spTgt spid="4198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1986"/>
                                        </p:tgtEl>
                                        <p:attrNameLst>
                                          <p:attrName>style.visibility</p:attrName>
                                        </p:attrNameLst>
                                      </p:cBhvr>
                                      <p:to>
                                        <p:strVal val="visible"/>
                                      </p:to>
                                    </p:set>
                                    <p:animEffect transition="in" filter="blinds(horizontal)">
                                      <p:cBhvr>
                                        <p:cTn id="12" dur="500"/>
                                        <p:tgtEl>
                                          <p:spTgt spid="419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5" grpId="0"/>
      <p:bldP spid="4198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43B41-2630-642A-DDEA-6D3530151957}"/>
              </a:ext>
            </a:extLst>
          </p:cNvPr>
          <p:cNvSpPr>
            <a:spLocks noGrp="1"/>
          </p:cNvSpPr>
          <p:nvPr>
            <p:ph type="title"/>
          </p:nvPr>
        </p:nvSpPr>
        <p:spPr>
          <a:xfrm>
            <a:off x="838200" y="282829"/>
            <a:ext cx="10515600" cy="704723"/>
          </a:xfrm>
        </p:spPr>
        <p:txBody>
          <a:bodyPr/>
          <a:lstStyle/>
          <a:p>
            <a:pPr algn="ctr"/>
            <a:r>
              <a:rPr lang="en-US"/>
              <a:t>Vocabulary List</a:t>
            </a:r>
          </a:p>
        </p:txBody>
      </p:sp>
      <p:sp>
        <p:nvSpPr>
          <p:cNvPr id="3" name="Content Placeholder 2">
            <a:extLst>
              <a:ext uri="{FF2B5EF4-FFF2-40B4-BE49-F238E27FC236}">
                <a16:creationId xmlns:a16="http://schemas.microsoft.com/office/drawing/2014/main" id="{99039FAB-4A02-4137-BADF-FE7929CE60FE}"/>
              </a:ext>
            </a:extLst>
          </p:cNvPr>
          <p:cNvSpPr>
            <a:spLocks noGrp="1"/>
          </p:cNvSpPr>
          <p:nvPr>
            <p:ph idx="1"/>
          </p:nvPr>
        </p:nvSpPr>
        <p:spPr>
          <a:xfrm>
            <a:off x="548640" y="1261873"/>
            <a:ext cx="11420856" cy="5313298"/>
          </a:xfrm>
        </p:spPr>
        <p:txBody>
          <a:bodyPr vert="horz" lIns="91440" tIns="45720" rIns="91440" bIns="45720" rtlCol="0" anchor="t">
            <a:noAutofit/>
          </a:bodyPr>
          <a:lstStyle/>
          <a:p>
            <a:r>
              <a:rPr lang="en-US" sz="2200" dirty="0">
                <a:ea typeface="Calibri"/>
                <a:cs typeface="Calibri"/>
              </a:rPr>
              <a:t>Fraud: </a:t>
            </a:r>
            <a:r>
              <a:rPr lang="en-US" sz="2200" b="0" dirty="0">
                <a:ea typeface="Calibri"/>
                <a:cs typeface="Calibri"/>
              </a:rPr>
              <a:t>A form of dishonesty that involves cheating or trickery</a:t>
            </a:r>
          </a:p>
          <a:p>
            <a:endParaRPr lang="en-US" sz="2200" b="0" dirty="0">
              <a:ea typeface="Calibri"/>
              <a:cs typeface="Calibri"/>
            </a:endParaRPr>
          </a:p>
          <a:p>
            <a:r>
              <a:rPr lang="en-US" sz="2200" dirty="0"/>
              <a:t>Harassment:</a:t>
            </a:r>
            <a:r>
              <a:rPr lang="en-US" sz="2200" b="0" dirty="0"/>
              <a:t> To annoy persistently; To create an unpleasant or hostile situation especially by uninvited, unwelcome verbal or physical contact</a:t>
            </a:r>
            <a:endParaRPr lang="en-US" sz="2200" dirty="0">
              <a:ea typeface="Calibri"/>
              <a:cs typeface="Calibri"/>
            </a:endParaRPr>
          </a:p>
          <a:p>
            <a:endParaRPr lang="en-US" sz="2200" dirty="0">
              <a:ea typeface="Calibri"/>
              <a:cs typeface="Calibri"/>
            </a:endParaRPr>
          </a:p>
          <a:p>
            <a:r>
              <a:rPr lang="en-US" sz="2200" dirty="0"/>
              <a:t>Hostile Environment: </a:t>
            </a:r>
            <a:r>
              <a:rPr lang="en-US" sz="2200" b="0" dirty="0"/>
              <a:t>An environment that is unwelcoming or threatening due to harmful behavior. In a workplace, this means ongoing, aggressive, or unfair actions create a setting that makes it difficult for people to work effectively. </a:t>
            </a:r>
            <a:endParaRPr lang="en-US" sz="2200" b="0" dirty="0">
              <a:ea typeface="Calibri"/>
              <a:cs typeface="Calibri"/>
            </a:endParaRPr>
          </a:p>
          <a:p>
            <a:r>
              <a:rPr lang="en-US" sz="2200" b="0" dirty="0"/>
              <a:t> </a:t>
            </a:r>
            <a:endParaRPr lang="en-US" sz="2200" b="0" dirty="0">
              <a:ea typeface="Calibri"/>
              <a:cs typeface="Calibri"/>
            </a:endParaRPr>
          </a:p>
          <a:p>
            <a:r>
              <a:rPr lang="en-US" sz="2200" dirty="0"/>
              <a:t>Informed consent: </a:t>
            </a:r>
            <a:r>
              <a:rPr lang="en-US" sz="2200" b="0" dirty="0"/>
              <a:t>To give permission for a procedure after it has been explained along with the possible risks</a:t>
            </a:r>
            <a:endParaRPr lang="en-US" sz="2200" b="0" dirty="0">
              <a:ea typeface="Calibri"/>
              <a:cs typeface="Calibri"/>
            </a:endParaRPr>
          </a:p>
          <a:p>
            <a:r>
              <a:rPr lang="en-US" sz="2200" dirty="0"/>
              <a:t> </a:t>
            </a:r>
            <a:endParaRPr lang="en-US" sz="2200" dirty="0">
              <a:ea typeface="Calibri"/>
              <a:cs typeface="Calibri"/>
            </a:endParaRPr>
          </a:p>
          <a:p>
            <a:r>
              <a:rPr lang="en-US" sz="2200" dirty="0"/>
              <a:t>Law: </a:t>
            </a:r>
            <a:r>
              <a:rPr lang="en-US" sz="2200" b="0" dirty="0"/>
              <a:t>Rules and regulations by which society is governed</a:t>
            </a:r>
            <a:endParaRPr lang="en-US" sz="2200" b="0" dirty="0">
              <a:ea typeface="Calibri"/>
              <a:cs typeface="Calibri"/>
            </a:endParaRPr>
          </a:p>
          <a:p>
            <a:r>
              <a:rPr lang="en-US" sz="2200" dirty="0"/>
              <a:t> </a:t>
            </a:r>
            <a:endParaRPr lang="en-US" sz="2200" dirty="0">
              <a:ea typeface="Calibri"/>
              <a:cs typeface="Calibri"/>
            </a:endParaRPr>
          </a:p>
          <a:p>
            <a:r>
              <a:rPr lang="en-US" sz="2200" dirty="0"/>
              <a:t> </a:t>
            </a:r>
            <a:endParaRPr lang="en-US" sz="2200" dirty="0">
              <a:ea typeface="Calibri"/>
              <a:cs typeface="Calibri"/>
            </a:endParaRPr>
          </a:p>
          <a:p>
            <a:r>
              <a:rPr lang="en-US" sz="2200" dirty="0"/>
              <a:t> </a:t>
            </a:r>
            <a:endParaRPr lang="en-US" sz="2200" dirty="0">
              <a:ea typeface="Calibri"/>
              <a:cs typeface="Calibri"/>
            </a:endParaRPr>
          </a:p>
          <a:p>
            <a:endParaRPr lang="en-US"/>
          </a:p>
          <a:p>
            <a:endParaRPr lang="en-US"/>
          </a:p>
        </p:txBody>
      </p:sp>
    </p:spTree>
    <p:extLst>
      <p:ext uri="{BB962C8B-B14F-4D97-AF65-F5344CB8AC3E}">
        <p14:creationId xmlns:p14="http://schemas.microsoft.com/office/powerpoint/2010/main" val="30648717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Competency 4</a:t>
            </a:r>
          </a:p>
        </p:txBody>
      </p:sp>
      <p:sp>
        <p:nvSpPr>
          <p:cNvPr id="3" name="Content Placeholder 2"/>
          <p:cNvSpPr>
            <a:spLocks noGrp="1"/>
          </p:cNvSpPr>
          <p:nvPr>
            <p:ph sz="quarter" idx="1"/>
          </p:nvPr>
        </p:nvSpPr>
        <p:spPr>
          <a:xfrm>
            <a:off x="838199" y="1825625"/>
            <a:ext cx="11070515" cy="4351338"/>
          </a:xfrm>
        </p:spPr>
        <p:txBody>
          <a:bodyPr/>
          <a:lstStyle/>
          <a:p>
            <a:r>
              <a:rPr lang="en-US" sz="2400"/>
              <a:t>Describe the components of healthcare employee and healthcare facility liability when delivering client care.	</a:t>
            </a:r>
          </a:p>
          <a:p>
            <a:pPr marL="11430" indent="-457200">
              <a:buFont typeface="Arial" panose="020B0604020202020204" pitchFamily="34" charset="0"/>
              <a:buChar char="•"/>
            </a:pPr>
            <a:r>
              <a:rPr lang="en-US" sz="2400" b="0"/>
              <a:t>Define: liability, negligence, malpractice and scope of practice.</a:t>
            </a:r>
          </a:p>
          <a:p>
            <a:pPr marL="11430" indent="-457200">
              <a:buFont typeface="Arial" panose="020B0604020202020204" pitchFamily="34" charset="0"/>
              <a:buChar char="•"/>
            </a:pPr>
            <a:r>
              <a:rPr lang="en-US" sz="2400" b="0"/>
              <a:t>Discuss what a policy and procedure is.</a:t>
            </a:r>
          </a:p>
          <a:p>
            <a:pPr marL="11430" indent="-457200">
              <a:buFont typeface="Arial" panose="020B0604020202020204" pitchFamily="34" charset="0"/>
              <a:buChar char="•"/>
            </a:pPr>
            <a:r>
              <a:rPr lang="en-US" sz="2400" b="0"/>
              <a:t>Describe how policy and procedures protect the worker and client from harm.</a:t>
            </a:r>
          </a:p>
          <a:p>
            <a:endParaRPr lang="en-US"/>
          </a:p>
        </p:txBody>
      </p:sp>
      <p:pic>
        <p:nvPicPr>
          <p:cNvPr id="4" name="Picture 3" descr="A water droplet falling into a heart shape&#10;&#10;Description automatically generated">
            <a:extLst>
              <a:ext uri="{FF2B5EF4-FFF2-40B4-BE49-F238E27FC236}">
                <a16:creationId xmlns:a16="http://schemas.microsoft.com/office/drawing/2014/main" id="{08B0B92A-1774-0360-B0FC-31F4195EE799}"/>
              </a:ext>
            </a:extLst>
          </p:cNvPr>
          <p:cNvPicPr>
            <a:picLocks noChangeAspect="1"/>
          </p:cNvPicPr>
          <p:nvPr/>
        </p:nvPicPr>
        <p:blipFill>
          <a:blip r:embed="rId2">
            <a:alphaModFix amt="12000"/>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33274" y="0"/>
            <a:ext cx="11858726" cy="6858000"/>
          </a:xfrm>
          <a:prstGeom prst="rect">
            <a:avLst/>
          </a:prstGeom>
        </p:spPr>
      </p:pic>
      <p:sp>
        <p:nvSpPr>
          <p:cNvPr id="5" name="TextBox 4">
            <a:extLst>
              <a:ext uri="{FF2B5EF4-FFF2-40B4-BE49-F238E27FC236}">
                <a16:creationId xmlns:a16="http://schemas.microsoft.com/office/drawing/2014/main" id="{12BBFDAD-B537-0166-3133-177488A5E2BB}"/>
              </a:ext>
            </a:extLst>
          </p:cNvPr>
          <p:cNvSpPr txBox="1"/>
          <p:nvPr/>
        </p:nvSpPr>
        <p:spPr>
          <a:xfrm>
            <a:off x="632489" y="6573256"/>
            <a:ext cx="4471103"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95DA"/>
                </a:solidFill>
                <a:effectLst/>
                <a:uLnTx/>
                <a:uFillTx/>
                <a:latin typeface="Calibri" panose="020F0502020204030204"/>
                <a:ea typeface="+mn-ea"/>
                <a:cs typeface="+mn-cs"/>
                <a:hlinkClick r:id="rId3" tooltip="https://epitemnein-epitomic.blogspot.com/2014/01/cultivating-supremacy-of-compassion.html">
                  <a:extLst>
                    <a:ext uri="{A12FA001-AC4F-418D-AE19-62706E023703}">
                      <ahyp:hlinkClr xmlns:ahyp="http://schemas.microsoft.com/office/drawing/2018/hyperlinkcolor" val="tx"/>
                    </a:ext>
                  </a:extLst>
                </a:hlinkClick>
              </a:rPr>
              <a:t>This Photo</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rPr>
              <a:t> by Unknown Author is licensed under </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hlinkClick r:id="rId4" tooltip="https://creativecommons.org/licenses/by-nc-nd/3.0/"/>
              </a:rPr>
              <a:t>CC BY-NC-ND</a:t>
            </a:r>
            <a:endParaRPr kumimoji="0" lang="en-US" sz="900" b="0" i="0" u="none" strike="noStrike" kern="1200" cap="none" spc="0" normalizeH="0" baseline="0" noProof="0">
              <a:ln>
                <a:noFill/>
              </a:ln>
              <a:solidFill>
                <a:srgbClr val="003C66"/>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565657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a:xfrm>
            <a:off x="838200" y="365125"/>
            <a:ext cx="10515600" cy="968823"/>
          </a:xfrm>
        </p:spPr>
        <p:txBody>
          <a:bodyPr/>
          <a:lstStyle/>
          <a:p>
            <a:r>
              <a:rPr lang="en-US" sz="3200"/>
              <a:t>Employee and Facility Liability When Delivering Care </a:t>
            </a:r>
          </a:p>
        </p:txBody>
      </p:sp>
      <p:sp>
        <p:nvSpPr>
          <p:cNvPr id="43010" name="Content Placeholder 2"/>
          <p:cNvSpPr>
            <a:spLocks noGrp="1"/>
          </p:cNvSpPr>
          <p:nvPr>
            <p:ph sz="quarter" idx="1"/>
          </p:nvPr>
        </p:nvSpPr>
        <p:spPr>
          <a:xfrm>
            <a:off x="838200" y="1430767"/>
            <a:ext cx="10515600" cy="4937760"/>
          </a:xfrm>
        </p:spPr>
        <p:txBody>
          <a:bodyPr vert="horz" lIns="91440" tIns="45720" rIns="91440" bIns="45720" rtlCol="0" anchor="t">
            <a:normAutofit/>
          </a:bodyPr>
          <a:lstStyle/>
          <a:p>
            <a:pPr eaLnBrk="1" hangingPunct="1"/>
            <a:r>
              <a:rPr lang="en-US" b="1" dirty="0"/>
              <a:t>Definitions:</a:t>
            </a:r>
          </a:p>
          <a:p>
            <a:pPr marL="457200" indent="-457200">
              <a:buFont typeface="Arial" panose="020B0604020202020204" pitchFamily="34" charset="0"/>
              <a:buChar char="•"/>
            </a:pPr>
            <a:r>
              <a:rPr lang="en-US" b="1" dirty="0"/>
              <a:t>Liability</a:t>
            </a:r>
            <a:r>
              <a:rPr lang="en-US" dirty="0"/>
              <a:t>: </a:t>
            </a:r>
            <a:r>
              <a:rPr lang="en-US" b="0" dirty="0"/>
              <a:t>Responsibility according to law</a:t>
            </a:r>
            <a:endParaRPr lang="en-US" b="0" dirty="0">
              <a:ea typeface="Calibri"/>
              <a:cs typeface="Calibri"/>
            </a:endParaRPr>
          </a:p>
          <a:p>
            <a:pPr marL="457200" indent="-457200">
              <a:buFont typeface="Arial" panose="020B0604020202020204" pitchFamily="34" charset="0"/>
              <a:buChar char="•"/>
            </a:pPr>
            <a:r>
              <a:rPr lang="en-US" dirty="0">
                <a:ea typeface="Calibri"/>
                <a:cs typeface="Calibri"/>
              </a:rPr>
              <a:t>Negligence: </a:t>
            </a:r>
            <a:r>
              <a:rPr lang="en-US" sz="2600" b="0" dirty="0">
                <a:ea typeface="Calibri"/>
                <a:cs typeface="Calibri"/>
              </a:rPr>
              <a:t>A legal term for failing to exercise reasonable care, leading to harm, and it often involves legal liability</a:t>
            </a:r>
            <a:endParaRPr lang="en-US" sz="2600" dirty="0">
              <a:ea typeface="Calibri" panose="020F0502020204030204"/>
              <a:cs typeface="Calibri" panose="020F0502020204030204"/>
            </a:endParaRPr>
          </a:p>
          <a:p>
            <a:pPr marL="457200" indent="-457200">
              <a:buFont typeface="Arial" panose="020B0604020202020204" pitchFamily="34" charset="0"/>
              <a:buChar char="•"/>
            </a:pPr>
            <a:r>
              <a:rPr lang="en-US" sz="2600" dirty="0">
                <a:ea typeface="Calibri" panose="020F0502020204030204"/>
                <a:cs typeface="Calibri" panose="020F0502020204030204"/>
              </a:rPr>
              <a:t>Malpractice: </a:t>
            </a:r>
            <a:r>
              <a:rPr lang="en-US" b="0" dirty="0">
                <a:ea typeface="Calibri"/>
                <a:cs typeface="Calibri"/>
              </a:rPr>
              <a:t>Negligence that results in harm to the patient</a:t>
            </a:r>
            <a:endParaRPr lang="en-US" sz="2600" dirty="0"/>
          </a:p>
          <a:p>
            <a:pPr marL="457200" indent="-457200">
              <a:buFont typeface="Arial" panose="020B0604020202020204" pitchFamily="34" charset="0"/>
              <a:buChar char="•"/>
            </a:pPr>
            <a:r>
              <a:rPr lang="en-US" dirty="0"/>
              <a:t>Job description: </a:t>
            </a:r>
            <a:r>
              <a:rPr lang="en-US" b="0" dirty="0"/>
              <a:t>Document provided by employer that defines tasks and responsibilities for a job</a:t>
            </a:r>
            <a:endParaRPr lang="en-US" b="0" dirty="0">
              <a:ea typeface="Calibri"/>
              <a:cs typeface="Calibri"/>
            </a:endParaRPr>
          </a:p>
          <a:p>
            <a:pPr marL="457200" indent="-457200">
              <a:buFont typeface="Arial" panose="020B0604020202020204" pitchFamily="34" charset="0"/>
              <a:buChar char="•"/>
            </a:pPr>
            <a:r>
              <a:rPr lang="en-US" dirty="0"/>
              <a:t>Scope of practice: </a:t>
            </a:r>
            <a:r>
              <a:rPr lang="en-US" b="0" dirty="0"/>
              <a:t>A description or list of skills that a specific occupational title is legally allowed to perform</a:t>
            </a:r>
            <a:endParaRPr lang="en-US" b="0" dirty="0">
              <a:ea typeface="Calibri"/>
              <a:cs typeface="Calibri"/>
            </a:endParaRPr>
          </a:p>
          <a:p>
            <a:pPr marL="457200" indent="-457200">
              <a:buFont typeface="Arial" panose="020B0604020202020204" pitchFamily="34" charset="0"/>
              <a:buChar char="•"/>
            </a:pPr>
            <a:endParaRPr lang="en-US"/>
          </a:p>
          <a:p>
            <a:pPr marL="457200" indent="-457200">
              <a:buFont typeface="Arial" panose="020B0604020202020204" pitchFamily="34" charset="0"/>
              <a:buChar char="•"/>
            </a:pPr>
            <a:endParaRPr lang="en-US"/>
          </a:p>
        </p:txBody>
      </p:sp>
      <p:pic>
        <p:nvPicPr>
          <p:cNvPr id="3" name="Graphic 2" descr="A lightbulb">
            <a:extLst>
              <a:ext uri="{FF2B5EF4-FFF2-40B4-BE49-F238E27FC236}">
                <a16:creationId xmlns:a16="http://schemas.microsoft.com/office/drawing/2014/main" id="{00BA8273-E116-3F27-D925-2776C5721B9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745443" y="113660"/>
            <a:ext cx="984504" cy="984504"/>
          </a:xfrm>
          <a:prstGeom prst="rect">
            <a:avLst/>
          </a:prstGeom>
        </p:spPr>
      </p:pic>
    </p:spTree>
    <p:extLst>
      <p:ext uri="{BB962C8B-B14F-4D97-AF65-F5344CB8AC3E}">
        <p14:creationId xmlns:p14="http://schemas.microsoft.com/office/powerpoint/2010/main" val="3461361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3010">
                                            <p:txEl>
                                              <p:pRg st="0" end="0"/>
                                            </p:txEl>
                                          </p:spTgt>
                                        </p:tgtEl>
                                        <p:attrNameLst>
                                          <p:attrName>style.visibility</p:attrName>
                                        </p:attrNameLst>
                                      </p:cBhvr>
                                      <p:to>
                                        <p:strVal val="visible"/>
                                      </p:to>
                                    </p:set>
                                    <p:animEffect transition="in" filter="blinds(horizontal)">
                                      <p:cBhvr>
                                        <p:cTn id="7" dur="500"/>
                                        <p:tgtEl>
                                          <p:spTgt spid="43010">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3010">
                                            <p:txEl>
                                              <p:pRg st="1" end="1"/>
                                            </p:txEl>
                                          </p:spTgt>
                                        </p:tgtEl>
                                        <p:attrNameLst>
                                          <p:attrName>style.visibility</p:attrName>
                                        </p:attrNameLst>
                                      </p:cBhvr>
                                      <p:to>
                                        <p:strVal val="visible"/>
                                      </p:to>
                                    </p:set>
                                    <p:animEffect transition="in" filter="blinds(horizontal)">
                                      <p:cBhvr>
                                        <p:cTn id="10" dur="500"/>
                                        <p:tgtEl>
                                          <p:spTgt spid="43010">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3010">
                                            <p:txEl>
                                              <p:pRg st="2" end="2"/>
                                            </p:txEl>
                                          </p:spTgt>
                                        </p:tgtEl>
                                        <p:attrNameLst>
                                          <p:attrName>style.visibility</p:attrName>
                                        </p:attrNameLst>
                                      </p:cBhvr>
                                      <p:to>
                                        <p:strVal val="visible"/>
                                      </p:to>
                                    </p:set>
                                    <p:animEffect transition="in" filter="blinds(horizontal)">
                                      <p:cBhvr>
                                        <p:cTn id="13" dur="500"/>
                                        <p:tgtEl>
                                          <p:spTgt spid="43010">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3010">
                                            <p:txEl>
                                              <p:pRg st="3" end="3"/>
                                            </p:txEl>
                                          </p:spTgt>
                                        </p:tgtEl>
                                        <p:attrNameLst>
                                          <p:attrName>style.visibility</p:attrName>
                                        </p:attrNameLst>
                                      </p:cBhvr>
                                      <p:to>
                                        <p:strVal val="visible"/>
                                      </p:to>
                                    </p:set>
                                    <p:animEffect transition="in" filter="blinds(horizontal)">
                                      <p:cBhvr>
                                        <p:cTn id="16" dur="500"/>
                                        <p:tgtEl>
                                          <p:spTgt spid="43010">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43010">
                                            <p:txEl>
                                              <p:pRg st="4" end="4"/>
                                            </p:txEl>
                                          </p:spTgt>
                                        </p:tgtEl>
                                        <p:attrNameLst>
                                          <p:attrName>style.visibility</p:attrName>
                                        </p:attrNameLst>
                                      </p:cBhvr>
                                      <p:to>
                                        <p:strVal val="visible"/>
                                      </p:to>
                                    </p:set>
                                    <p:animEffect transition="in" filter="blinds(horizontal)">
                                      <p:cBhvr>
                                        <p:cTn id="19" dur="500"/>
                                        <p:tgtEl>
                                          <p:spTgt spid="43010">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43010">
                                            <p:txEl>
                                              <p:pRg st="5" end="5"/>
                                            </p:txEl>
                                          </p:spTgt>
                                        </p:tgtEl>
                                        <p:attrNameLst>
                                          <p:attrName>style.visibility</p:attrName>
                                        </p:attrNameLst>
                                      </p:cBhvr>
                                      <p:to>
                                        <p:strVal val="visible"/>
                                      </p:to>
                                    </p:set>
                                    <p:animEffect transition="in" filter="blinds(horizontal)">
                                      <p:cBhvr>
                                        <p:cTn id="22" dur="500"/>
                                        <p:tgtEl>
                                          <p:spTgt spid="4301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build="allAtOnce"/>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6F11E-EAFC-331B-A845-171AE86C4453}"/>
              </a:ext>
            </a:extLst>
          </p:cNvPr>
          <p:cNvSpPr>
            <a:spLocks noGrp="1"/>
          </p:cNvSpPr>
          <p:nvPr>
            <p:ph type="title"/>
          </p:nvPr>
        </p:nvSpPr>
        <p:spPr/>
        <p:txBody>
          <a:bodyPr/>
          <a:lstStyle/>
          <a:p>
            <a:r>
              <a:rPr lang="en-US"/>
              <a:t>Policies &amp; Procedures </a:t>
            </a:r>
          </a:p>
        </p:txBody>
      </p:sp>
      <p:sp>
        <p:nvSpPr>
          <p:cNvPr id="3" name="Content Placeholder 2">
            <a:extLst>
              <a:ext uri="{FF2B5EF4-FFF2-40B4-BE49-F238E27FC236}">
                <a16:creationId xmlns:a16="http://schemas.microsoft.com/office/drawing/2014/main" id="{4E6E9CFE-00B1-99AE-D8A4-58DE4A6461E4}"/>
              </a:ext>
            </a:extLst>
          </p:cNvPr>
          <p:cNvSpPr>
            <a:spLocks noGrp="1"/>
          </p:cNvSpPr>
          <p:nvPr>
            <p:ph idx="1"/>
          </p:nvPr>
        </p:nvSpPr>
        <p:spPr/>
        <p:txBody>
          <a:bodyPr vert="horz" lIns="91440" tIns="45720" rIns="91440" bIns="45720" rtlCol="0" anchor="t">
            <a:normAutofit/>
          </a:bodyPr>
          <a:lstStyle/>
          <a:p>
            <a:r>
              <a:rPr lang="en-US" dirty="0"/>
              <a:t>Policy: </a:t>
            </a:r>
            <a:r>
              <a:rPr lang="en-US" b="0" dirty="0"/>
              <a:t> A rule established and followed by an organization</a:t>
            </a:r>
          </a:p>
          <a:p>
            <a:r>
              <a:rPr lang="en-US" dirty="0"/>
              <a:t>Procedure:</a:t>
            </a:r>
            <a:r>
              <a:rPr lang="en-US" b="0" dirty="0"/>
              <a:t> Specific steps taken to perform a task</a:t>
            </a:r>
            <a:endParaRPr lang="en-US" b="0" dirty="0">
              <a:ea typeface="Calibri"/>
              <a:cs typeface="Calibri"/>
            </a:endParaRPr>
          </a:p>
          <a:p>
            <a:r>
              <a:rPr lang="en-US" dirty="0"/>
              <a:t>Policies and Procedures:</a:t>
            </a:r>
            <a:endParaRPr lang="en-US" dirty="0">
              <a:ea typeface="Calibri"/>
              <a:cs typeface="Calibri"/>
            </a:endParaRPr>
          </a:p>
          <a:p>
            <a:pPr marL="457200" indent="-457200">
              <a:buFont typeface="Arial" panose="020B0604020202020204" pitchFamily="34" charset="0"/>
              <a:buChar char="•"/>
            </a:pPr>
            <a:r>
              <a:rPr lang="en-US" b="0" dirty="0"/>
              <a:t>Guide worker conduct and patient care</a:t>
            </a:r>
            <a:endParaRPr lang="en-US" b="0" dirty="0">
              <a:ea typeface="Calibri"/>
              <a:cs typeface="Calibri"/>
            </a:endParaRPr>
          </a:p>
          <a:p>
            <a:pPr marL="457200" indent="-457200">
              <a:buFont typeface="Arial" panose="020B0604020202020204" pitchFamily="34" charset="0"/>
              <a:buChar char="•"/>
            </a:pPr>
            <a:r>
              <a:rPr lang="en-US" b="0" dirty="0"/>
              <a:t>Help to maintain compliance with the various laws governing the workplace</a:t>
            </a:r>
            <a:endParaRPr lang="en-US" b="0" dirty="0">
              <a:ea typeface="Calibri"/>
              <a:cs typeface="Calibri"/>
            </a:endParaRPr>
          </a:p>
          <a:p>
            <a:pPr marL="457200" indent="-457200">
              <a:buFont typeface="Arial" panose="020B0604020202020204" pitchFamily="34" charset="0"/>
              <a:buChar char="•"/>
            </a:pPr>
            <a:r>
              <a:rPr lang="en-US" b="0" dirty="0"/>
              <a:t>Facility policies and procedures must be followed</a:t>
            </a:r>
            <a:endParaRPr lang="en-US" b="0" dirty="0">
              <a:ea typeface="Calibri"/>
              <a:cs typeface="Calibri"/>
            </a:endParaRPr>
          </a:p>
          <a:p>
            <a:pPr marL="457200" indent="-457200">
              <a:buFont typeface="Arial" panose="020B0604020202020204" pitchFamily="34" charset="0"/>
              <a:buChar char="•"/>
            </a:pPr>
            <a:endParaRPr lang="en-US"/>
          </a:p>
        </p:txBody>
      </p:sp>
      <p:pic>
        <p:nvPicPr>
          <p:cNvPr id="5" name="Graphic 4" descr="A lightbulb">
            <a:extLst>
              <a:ext uri="{FF2B5EF4-FFF2-40B4-BE49-F238E27FC236}">
                <a16:creationId xmlns:a16="http://schemas.microsoft.com/office/drawing/2014/main" id="{6F89BBD1-5543-BD70-A074-612D823067A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092325" y="214513"/>
            <a:ext cx="984504" cy="984504"/>
          </a:xfrm>
          <a:prstGeom prst="rect">
            <a:avLst/>
          </a:prstGeom>
        </p:spPr>
      </p:pic>
    </p:spTree>
    <p:extLst>
      <p:ext uri="{BB962C8B-B14F-4D97-AF65-F5344CB8AC3E}">
        <p14:creationId xmlns:p14="http://schemas.microsoft.com/office/powerpoint/2010/main" val="252724871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a:xfrm>
            <a:off x="838200" y="365125"/>
            <a:ext cx="11016641" cy="968823"/>
          </a:xfrm>
        </p:spPr>
        <p:txBody>
          <a:bodyPr>
            <a:normAutofit/>
          </a:bodyPr>
          <a:lstStyle/>
          <a:p>
            <a:r>
              <a:rPr lang="en-US" sz="3200"/>
              <a:t>Policies &amp; Procedures Protect the Worker &amp; Client From Harm</a:t>
            </a:r>
            <a:endParaRPr lang="en-US"/>
          </a:p>
        </p:txBody>
      </p:sp>
      <p:sp>
        <p:nvSpPr>
          <p:cNvPr id="43010" name="Content Placeholder 2"/>
          <p:cNvSpPr>
            <a:spLocks noGrp="1"/>
          </p:cNvSpPr>
          <p:nvPr>
            <p:ph sz="quarter" idx="1"/>
          </p:nvPr>
        </p:nvSpPr>
        <p:spPr>
          <a:xfrm>
            <a:off x="838200" y="1430767"/>
            <a:ext cx="10515600" cy="4937760"/>
          </a:xfrm>
        </p:spPr>
        <p:txBody>
          <a:bodyPr vert="horz" lIns="91440" tIns="45720" rIns="91440" bIns="45720" rtlCol="0" anchor="t">
            <a:normAutofit/>
          </a:bodyPr>
          <a:lstStyle/>
          <a:p>
            <a:r>
              <a:rPr lang="en-US" dirty="0"/>
              <a:t>Protect Clients and Yourself</a:t>
            </a:r>
          </a:p>
          <a:p>
            <a:pPr lvl="1"/>
            <a:r>
              <a:rPr lang="en-US" dirty="0"/>
              <a:t>Only perform tasks that are within scope of practice</a:t>
            </a:r>
            <a:endParaRPr lang="en-US" dirty="0">
              <a:ea typeface="Calibri"/>
              <a:cs typeface="Calibri"/>
            </a:endParaRPr>
          </a:p>
          <a:p>
            <a:pPr lvl="1"/>
            <a:r>
              <a:rPr lang="en-US" dirty="0"/>
              <a:t>Only perform tasks that are within your job description</a:t>
            </a:r>
            <a:endParaRPr lang="en-US" dirty="0">
              <a:ea typeface="Calibri"/>
              <a:cs typeface="Calibri"/>
            </a:endParaRPr>
          </a:p>
          <a:p>
            <a:pPr lvl="1"/>
            <a:r>
              <a:rPr lang="en-US" dirty="0"/>
              <a:t>Never perform tasks you have not been trained to do</a:t>
            </a:r>
            <a:endParaRPr lang="en-US" dirty="0">
              <a:ea typeface="Calibri"/>
              <a:cs typeface="Calibri"/>
            </a:endParaRPr>
          </a:p>
          <a:p>
            <a:pPr lvl="1"/>
            <a:r>
              <a:rPr lang="en-US" dirty="0"/>
              <a:t>Always follow facility policies and procedures</a:t>
            </a:r>
            <a:endParaRPr lang="en-US" dirty="0">
              <a:ea typeface="Calibri"/>
              <a:cs typeface="Calibri"/>
            </a:endParaRPr>
          </a:p>
          <a:p>
            <a:r>
              <a:rPr lang="en-US" dirty="0"/>
              <a:t>Case Scenario</a:t>
            </a:r>
            <a:endParaRPr lang="en-US" dirty="0">
              <a:ea typeface="Calibri"/>
              <a:cs typeface="Calibri"/>
            </a:endParaRPr>
          </a:p>
          <a:p>
            <a:pPr marL="457200" indent="-457200">
              <a:buFont typeface="Arial" panose="020B0604020202020204" pitchFamily="34" charset="0"/>
              <a:buChar char="•"/>
            </a:pPr>
            <a:r>
              <a:rPr lang="en-US" sz="2400" b="0" dirty="0"/>
              <a:t>A nurse asks you to lift the patient into bed and you have not been trained to do this. What would you do? </a:t>
            </a:r>
            <a:endParaRPr lang="en-US" sz="2400" b="0" dirty="0">
              <a:ea typeface="Calibri"/>
              <a:cs typeface="Calibri"/>
            </a:endParaRPr>
          </a:p>
          <a:p>
            <a:pPr marL="457200" indent="-457200">
              <a:buFont typeface="Arial" panose="020B0604020202020204" pitchFamily="34" charset="0"/>
              <a:buChar char="•"/>
            </a:pPr>
            <a:endParaRPr lang="en-US" b="0"/>
          </a:p>
          <a:p>
            <a:endParaRPr lang="en-US" b="0" dirty="0">
              <a:ea typeface="Calibri"/>
              <a:cs typeface="Calibri"/>
            </a:endParaRPr>
          </a:p>
          <a:p>
            <a:pPr lvl="1"/>
            <a:endParaRPr lang="en-US"/>
          </a:p>
        </p:txBody>
      </p:sp>
      <p:pic>
        <p:nvPicPr>
          <p:cNvPr id="3" name="Graphic 2" descr="A lightbulb">
            <a:extLst>
              <a:ext uri="{FF2B5EF4-FFF2-40B4-BE49-F238E27FC236}">
                <a16:creationId xmlns:a16="http://schemas.microsoft.com/office/drawing/2014/main" id="{A651183E-A6C3-7A11-6B09-2673A41BE3B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022914" y="158484"/>
            <a:ext cx="984504" cy="984504"/>
          </a:xfrm>
          <a:prstGeom prst="rect">
            <a:avLst/>
          </a:prstGeom>
        </p:spPr>
      </p:pic>
    </p:spTree>
    <p:extLst>
      <p:ext uri="{BB962C8B-B14F-4D97-AF65-F5344CB8AC3E}">
        <p14:creationId xmlns:p14="http://schemas.microsoft.com/office/powerpoint/2010/main" val="4094483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3010">
                                            <p:txEl>
                                              <p:pRg st="0" end="0"/>
                                            </p:txEl>
                                          </p:spTgt>
                                        </p:tgtEl>
                                        <p:attrNameLst>
                                          <p:attrName>style.visibility</p:attrName>
                                        </p:attrNameLst>
                                      </p:cBhvr>
                                      <p:to>
                                        <p:strVal val="visible"/>
                                      </p:to>
                                    </p:set>
                                    <p:animEffect transition="in" filter="blinds(horizontal)">
                                      <p:cBhvr>
                                        <p:cTn id="7" dur="500"/>
                                        <p:tgtEl>
                                          <p:spTgt spid="43010">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3010">
                                            <p:txEl>
                                              <p:pRg st="1" end="1"/>
                                            </p:txEl>
                                          </p:spTgt>
                                        </p:tgtEl>
                                        <p:attrNameLst>
                                          <p:attrName>style.visibility</p:attrName>
                                        </p:attrNameLst>
                                      </p:cBhvr>
                                      <p:to>
                                        <p:strVal val="visible"/>
                                      </p:to>
                                    </p:set>
                                    <p:animEffect transition="in" filter="blinds(horizontal)">
                                      <p:cBhvr>
                                        <p:cTn id="10" dur="500"/>
                                        <p:tgtEl>
                                          <p:spTgt spid="43010">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3010">
                                            <p:txEl>
                                              <p:pRg st="2" end="2"/>
                                            </p:txEl>
                                          </p:spTgt>
                                        </p:tgtEl>
                                        <p:attrNameLst>
                                          <p:attrName>style.visibility</p:attrName>
                                        </p:attrNameLst>
                                      </p:cBhvr>
                                      <p:to>
                                        <p:strVal val="visible"/>
                                      </p:to>
                                    </p:set>
                                    <p:animEffect transition="in" filter="blinds(horizontal)">
                                      <p:cBhvr>
                                        <p:cTn id="13" dur="500"/>
                                        <p:tgtEl>
                                          <p:spTgt spid="43010">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3010">
                                            <p:txEl>
                                              <p:pRg st="3" end="3"/>
                                            </p:txEl>
                                          </p:spTgt>
                                        </p:tgtEl>
                                        <p:attrNameLst>
                                          <p:attrName>style.visibility</p:attrName>
                                        </p:attrNameLst>
                                      </p:cBhvr>
                                      <p:to>
                                        <p:strVal val="visible"/>
                                      </p:to>
                                    </p:set>
                                    <p:animEffect transition="in" filter="blinds(horizontal)">
                                      <p:cBhvr>
                                        <p:cTn id="16" dur="500"/>
                                        <p:tgtEl>
                                          <p:spTgt spid="43010">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43010">
                                            <p:txEl>
                                              <p:pRg st="4" end="4"/>
                                            </p:txEl>
                                          </p:spTgt>
                                        </p:tgtEl>
                                        <p:attrNameLst>
                                          <p:attrName>style.visibility</p:attrName>
                                        </p:attrNameLst>
                                      </p:cBhvr>
                                      <p:to>
                                        <p:strVal val="visible"/>
                                      </p:to>
                                    </p:set>
                                    <p:animEffect transition="in" filter="blinds(horizontal)">
                                      <p:cBhvr>
                                        <p:cTn id="19" dur="500"/>
                                        <p:tgtEl>
                                          <p:spTgt spid="43010">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43010">
                                            <p:txEl>
                                              <p:pRg st="5" end="5"/>
                                            </p:txEl>
                                          </p:spTgt>
                                        </p:tgtEl>
                                        <p:attrNameLst>
                                          <p:attrName>style.visibility</p:attrName>
                                        </p:attrNameLst>
                                      </p:cBhvr>
                                      <p:to>
                                        <p:strVal val="visible"/>
                                      </p:to>
                                    </p:set>
                                    <p:animEffect transition="in" filter="blinds(horizontal)">
                                      <p:cBhvr>
                                        <p:cTn id="22" dur="500"/>
                                        <p:tgtEl>
                                          <p:spTgt spid="43010">
                                            <p:txEl>
                                              <p:pRg st="5" end="5"/>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43010">
                                            <p:txEl>
                                              <p:pRg st="6" end="6"/>
                                            </p:txEl>
                                          </p:spTgt>
                                        </p:tgtEl>
                                        <p:attrNameLst>
                                          <p:attrName>style.visibility</p:attrName>
                                        </p:attrNameLst>
                                      </p:cBhvr>
                                      <p:to>
                                        <p:strVal val="visible"/>
                                      </p:to>
                                    </p:set>
                                    <p:animEffect transition="in" filter="blinds(horizontal)">
                                      <p:cBhvr>
                                        <p:cTn id="25" dur="500"/>
                                        <p:tgtEl>
                                          <p:spTgt spid="4301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build="allAtOnce"/>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Competency 5</a:t>
            </a:r>
          </a:p>
        </p:txBody>
      </p:sp>
      <p:sp>
        <p:nvSpPr>
          <p:cNvPr id="3" name="Content Placeholder 2"/>
          <p:cNvSpPr>
            <a:spLocks noGrp="1"/>
          </p:cNvSpPr>
          <p:nvPr>
            <p:ph sz="quarter" idx="1"/>
          </p:nvPr>
        </p:nvSpPr>
        <p:spPr>
          <a:xfrm>
            <a:off x="838199" y="1825625"/>
            <a:ext cx="11081273" cy="4351338"/>
          </a:xfrm>
        </p:spPr>
        <p:txBody>
          <a:bodyPr/>
          <a:lstStyle/>
          <a:p>
            <a:r>
              <a:rPr lang="en-US" sz="2400"/>
              <a:t>Discuss how confidentiality must be maintained in healthcare facilities with clients and their medical records</a:t>
            </a:r>
          </a:p>
          <a:p>
            <a:pPr marL="11430" indent="-457200">
              <a:buFont typeface="Arial" panose="020B0604020202020204" pitchFamily="34" charset="0"/>
              <a:buChar char="•"/>
            </a:pPr>
            <a:r>
              <a:rPr lang="en-US" sz="2400" b="0"/>
              <a:t>Define confidentiality</a:t>
            </a:r>
          </a:p>
          <a:p>
            <a:pPr marL="11430" indent="-457200">
              <a:buFont typeface="Arial" panose="020B0604020202020204" pitchFamily="34" charset="0"/>
              <a:buChar char="•"/>
            </a:pPr>
            <a:r>
              <a:rPr lang="en-US" sz="2400" b="0"/>
              <a:t>Discuss examples of confidential information</a:t>
            </a:r>
          </a:p>
          <a:p>
            <a:pPr marL="11430" indent="-457200">
              <a:buFont typeface="Arial" panose="020B0604020202020204" pitchFamily="34" charset="0"/>
              <a:buChar char="•"/>
            </a:pPr>
            <a:r>
              <a:rPr lang="en-US" sz="2400" b="0"/>
              <a:t>Discuss with whom confidential information can be shared </a:t>
            </a:r>
          </a:p>
          <a:p>
            <a:pPr marL="11430" indent="-457200">
              <a:buFont typeface="Arial" panose="020B0604020202020204" pitchFamily="34" charset="0"/>
              <a:buChar char="•"/>
            </a:pPr>
            <a:r>
              <a:rPr lang="en-US" sz="2400" b="0"/>
              <a:t>Define libel and slander</a:t>
            </a:r>
          </a:p>
          <a:p>
            <a:endParaRPr lang="en-US"/>
          </a:p>
        </p:txBody>
      </p:sp>
      <p:pic>
        <p:nvPicPr>
          <p:cNvPr id="4" name="Picture 3" descr="A water droplet falling into a heart shape&#10;&#10;Description automatically generated">
            <a:extLst>
              <a:ext uri="{FF2B5EF4-FFF2-40B4-BE49-F238E27FC236}">
                <a16:creationId xmlns:a16="http://schemas.microsoft.com/office/drawing/2014/main" id="{7BF32540-6E34-0EEF-4C6E-765887773677}"/>
              </a:ext>
            </a:extLst>
          </p:cNvPr>
          <p:cNvPicPr>
            <a:picLocks noChangeAspect="1"/>
          </p:cNvPicPr>
          <p:nvPr/>
        </p:nvPicPr>
        <p:blipFill>
          <a:blip r:embed="rId2">
            <a:alphaModFix amt="11000"/>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33274" y="0"/>
            <a:ext cx="11858726" cy="6858000"/>
          </a:xfrm>
          <a:prstGeom prst="rect">
            <a:avLst/>
          </a:prstGeom>
        </p:spPr>
      </p:pic>
      <p:sp>
        <p:nvSpPr>
          <p:cNvPr id="5" name="TextBox 4">
            <a:extLst>
              <a:ext uri="{FF2B5EF4-FFF2-40B4-BE49-F238E27FC236}">
                <a16:creationId xmlns:a16="http://schemas.microsoft.com/office/drawing/2014/main" id="{425A08DA-5BF8-33BA-4DCE-E64178C825D7}"/>
              </a:ext>
            </a:extLst>
          </p:cNvPr>
          <p:cNvSpPr txBox="1"/>
          <p:nvPr/>
        </p:nvSpPr>
        <p:spPr>
          <a:xfrm>
            <a:off x="632489" y="6573256"/>
            <a:ext cx="4471103"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95DA"/>
                </a:solidFill>
                <a:effectLst/>
                <a:uLnTx/>
                <a:uFillTx/>
                <a:latin typeface="Calibri" panose="020F0502020204030204"/>
                <a:ea typeface="+mn-ea"/>
                <a:cs typeface="+mn-cs"/>
                <a:hlinkClick r:id="rId3" tooltip="https://epitemnein-epitomic.blogspot.com/2014/01/cultivating-supremacy-of-compassion.html">
                  <a:extLst>
                    <a:ext uri="{A12FA001-AC4F-418D-AE19-62706E023703}">
                      <ahyp:hlinkClr xmlns:ahyp="http://schemas.microsoft.com/office/drawing/2018/hyperlinkcolor" val="tx"/>
                    </a:ext>
                  </a:extLst>
                </a:hlinkClick>
              </a:rPr>
              <a:t>This Photo</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rPr>
              <a:t> by Unknown Author is licensed under </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hlinkClick r:id="rId4" tooltip="https://creativecommons.org/licenses/by-nc-nd/3.0/"/>
              </a:rPr>
              <a:t>CC BY-NC-ND</a:t>
            </a:r>
            <a:endParaRPr kumimoji="0" lang="en-US" sz="900" b="0" i="0" u="none" strike="noStrike" kern="1200" cap="none" spc="0" normalizeH="0" baseline="0" noProof="0">
              <a:ln>
                <a:noFill/>
              </a:ln>
              <a:solidFill>
                <a:srgbClr val="003C66"/>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2869481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838200" y="365126"/>
            <a:ext cx="10515600" cy="958066"/>
          </a:xfrm>
        </p:spPr>
        <p:txBody>
          <a:bodyPr>
            <a:normAutofit/>
          </a:bodyPr>
          <a:lstStyle/>
          <a:p>
            <a:pPr eaLnBrk="1" hangingPunct="1"/>
            <a:r>
              <a:rPr lang="en-US" sz="3600"/>
              <a:t>CONFIDENTIALITY</a:t>
            </a:r>
          </a:p>
        </p:txBody>
      </p:sp>
      <p:sp>
        <p:nvSpPr>
          <p:cNvPr id="45058" name="Content Placeholder 2"/>
          <p:cNvSpPr>
            <a:spLocks noGrp="1"/>
          </p:cNvSpPr>
          <p:nvPr>
            <p:ph sz="quarter" idx="1"/>
          </p:nvPr>
        </p:nvSpPr>
        <p:spPr>
          <a:xfrm>
            <a:off x="838200" y="1527586"/>
            <a:ext cx="10515600" cy="4965289"/>
          </a:xfrm>
        </p:spPr>
        <p:txBody>
          <a:bodyPr vert="horz" lIns="91440" tIns="45720" rIns="91440" bIns="45720" rtlCol="0" anchor="t">
            <a:normAutofit fontScale="92500" lnSpcReduction="10000"/>
          </a:bodyPr>
          <a:lstStyle/>
          <a:p>
            <a:pPr marL="457200" indent="-457200" eaLnBrk="1" hangingPunct="1">
              <a:buFont typeface="Arial" panose="020B0604020202020204" pitchFamily="34" charset="0"/>
              <a:buChar char="•"/>
            </a:pPr>
            <a:r>
              <a:rPr lang="en-US" b="0"/>
              <a:t>Clients have a legal right to privacy concerning their medical information</a:t>
            </a:r>
          </a:p>
          <a:p>
            <a:pPr marL="457200" indent="-457200" eaLnBrk="1" hangingPunct="1">
              <a:buFont typeface="Arial" panose="020B0604020202020204" pitchFamily="34" charset="0"/>
              <a:buChar char="•"/>
            </a:pPr>
            <a:r>
              <a:rPr lang="en-US" b="0"/>
              <a:t>HIPAA: Health Insurance Portability and Accountability Act</a:t>
            </a:r>
            <a:endParaRPr lang="en-US" b="0">
              <a:cs typeface="Calibri"/>
            </a:endParaRPr>
          </a:p>
          <a:p>
            <a:pPr marL="1143000" lvl="1" indent="-457200"/>
            <a:r>
              <a:rPr lang="en-US"/>
              <a:t>Federal law to protect sensitive patient health information from being disclosed without the patient’s consent</a:t>
            </a:r>
            <a:endParaRPr lang="en-US" b="0">
              <a:cs typeface="Calibri"/>
            </a:endParaRPr>
          </a:p>
          <a:p>
            <a:pPr marL="457200" indent="-457200" eaLnBrk="1" hangingPunct="1">
              <a:buFont typeface="Arial" panose="020B0604020202020204" pitchFamily="34" charset="0"/>
              <a:buChar char="•"/>
            </a:pPr>
            <a:r>
              <a:rPr lang="en-US" b="0"/>
              <a:t>Confidential information includes but not limited to:</a:t>
            </a:r>
            <a:endParaRPr lang="en-US" b="0">
              <a:cs typeface="Calibri"/>
            </a:endParaRPr>
          </a:p>
          <a:p>
            <a:pPr marL="1143000" lvl="1" indent="-457200"/>
            <a:r>
              <a:rPr lang="en-US"/>
              <a:t>Patient personal history</a:t>
            </a:r>
            <a:endParaRPr lang="en-US" b="0">
              <a:cs typeface="Calibri"/>
            </a:endParaRPr>
          </a:p>
          <a:p>
            <a:pPr marL="1143000" lvl="1" indent="-457200"/>
            <a:r>
              <a:rPr lang="en-US" b="0"/>
              <a:t>Patient medical history</a:t>
            </a:r>
            <a:endParaRPr lang="en-US" b="0">
              <a:cs typeface="Calibri"/>
            </a:endParaRPr>
          </a:p>
          <a:p>
            <a:pPr marL="1143000" lvl="1" indent="-457200"/>
            <a:r>
              <a:rPr lang="en-US" b="0"/>
              <a:t>Diagnosis</a:t>
            </a:r>
            <a:endParaRPr lang="en-US" b="0">
              <a:cs typeface="Calibri"/>
            </a:endParaRPr>
          </a:p>
          <a:p>
            <a:pPr marL="1143000" lvl="1" indent="-457200"/>
            <a:r>
              <a:rPr lang="en-US"/>
              <a:t>Treatment plan</a:t>
            </a:r>
            <a:endParaRPr lang="en-US">
              <a:cs typeface="Calibri"/>
            </a:endParaRPr>
          </a:p>
          <a:p>
            <a:pPr marL="1143000" lvl="1" indent="-457200"/>
            <a:r>
              <a:rPr lang="en-US" b="0"/>
              <a:t>Prognosis</a:t>
            </a:r>
            <a:endParaRPr lang="en-US" b="0">
              <a:cs typeface="Calibri"/>
            </a:endParaRPr>
          </a:p>
          <a:p>
            <a:pPr marL="457200" indent="-457200">
              <a:buFont typeface="Arial" panose="020B0604020202020204" pitchFamily="34" charset="0"/>
              <a:buChar char="•"/>
            </a:pPr>
            <a:r>
              <a:rPr lang="en-US" b="0"/>
              <a:t>More information about HIPAA:                                                                  </a:t>
            </a:r>
            <a:r>
              <a:rPr lang="en-US" sz="1900" b="0">
                <a:hlinkClick r:id="rId2"/>
              </a:rPr>
              <a:t>https://www.cdc.gov/phlp/php/resources/health-insurance-portability-and-accountability-act-of-1996-hipaa.html</a:t>
            </a:r>
            <a:r>
              <a:rPr lang="en-US" sz="1900" b="0"/>
              <a:t> </a:t>
            </a:r>
            <a:endParaRPr lang="en-US" sz="1900" b="0">
              <a:cs typeface="Calibri"/>
            </a:endParaRPr>
          </a:p>
        </p:txBody>
      </p:sp>
      <p:pic>
        <p:nvPicPr>
          <p:cNvPr id="3" name="Graphic 2" descr="A lightbulb">
            <a:extLst>
              <a:ext uri="{FF2B5EF4-FFF2-40B4-BE49-F238E27FC236}">
                <a16:creationId xmlns:a16="http://schemas.microsoft.com/office/drawing/2014/main" id="{D3B5EEAF-BAE8-4B5D-9F43-2901140B166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590737" y="192101"/>
            <a:ext cx="984504" cy="98450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5057"/>
                                        </p:tgtEl>
                                        <p:attrNameLst>
                                          <p:attrName>style.visibility</p:attrName>
                                        </p:attrNameLst>
                                      </p:cBhvr>
                                      <p:to>
                                        <p:strVal val="visible"/>
                                      </p:to>
                                    </p:set>
                                    <p:animEffect transition="in" filter="blinds(horizontal)">
                                      <p:cBhvr>
                                        <p:cTn id="7" dur="500"/>
                                        <p:tgtEl>
                                          <p:spTgt spid="4505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5058">
                                            <p:txEl>
                                              <p:pRg st="0" end="0"/>
                                            </p:txEl>
                                          </p:spTgt>
                                        </p:tgtEl>
                                        <p:attrNameLst>
                                          <p:attrName>style.visibility</p:attrName>
                                        </p:attrNameLst>
                                      </p:cBhvr>
                                      <p:to>
                                        <p:strVal val="visible"/>
                                      </p:to>
                                    </p:set>
                                    <p:animEffect transition="in" filter="blinds(horizontal)">
                                      <p:cBhvr>
                                        <p:cTn id="12" dur="500"/>
                                        <p:tgtEl>
                                          <p:spTgt spid="45058">
                                            <p:txEl>
                                              <p:pRg st="0" end="0"/>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45058">
                                            <p:txEl>
                                              <p:pRg st="1" end="1"/>
                                            </p:txEl>
                                          </p:spTgt>
                                        </p:tgtEl>
                                        <p:attrNameLst>
                                          <p:attrName>style.visibility</p:attrName>
                                        </p:attrNameLst>
                                      </p:cBhvr>
                                      <p:to>
                                        <p:strVal val="visible"/>
                                      </p:to>
                                    </p:set>
                                    <p:animEffect transition="in" filter="blinds(horizontal)">
                                      <p:cBhvr>
                                        <p:cTn id="15" dur="500"/>
                                        <p:tgtEl>
                                          <p:spTgt spid="45058">
                                            <p:txEl>
                                              <p:pRg st="1" end="1"/>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45058">
                                            <p:txEl>
                                              <p:pRg st="2" end="2"/>
                                            </p:txEl>
                                          </p:spTgt>
                                        </p:tgtEl>
                                        <p:attrNameLst>
                                          <p:attrName>style.visibility</p:attrName>
                                        </p:attrNameLst>
                                      </p:cBhvr>
                                      <p:to>
                                        <p:strVal val="visible"/>
                                      </p:to>
                                    </p:set>
                                    <p:animEffect transition="in" filter="blinds(horizontal)">
                                      <p:cBhvr>
                                        <p:cTn id="18" dur="500"/>
                                        <p:tgtEl>
                                          <p:spTgt spid="45058">
                                            <p:txEl>
                                              <p:pRg st="2" end="2"/>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45058">
                                            <p:txEl>
                                              <p:pRg st="3" end="3"/>
                                            </p:txEl>
                                          </p:spTgt>
                                        </p:tgtEl>
                                        <p:attrNameLst>
                                          <p:attrName>style.visibility</p:attrName>
                                        </p:attrNameLst>
                                      </p:cBhvr>
                                      <p:to>
                                        <p:strVal val="visible"/>
                                      </p:to>
                                    </p:set>
                                    <p:animEffect transition="in" filter="blinds(horizontal)">
                                      <p:cBhvr>
                                        <p:cTn id="21" dur="500"/>
                                        <p:tgtEl>
                                          <p:spTgt spid="45058">
                                            <p:txEl>
                                              <p:pRg st="3" end="3"/>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45058">
                                            <p:txEl>
                                              <p:pRg st="4" end="4"/>
                                            </p:txEl>
                                          </p:spTgt>
                                        </p:tgtEl>
                                        <p:attrNameLst>
                                          <p:attrName>style.visibility</p:attrName>
                                        </p:attrNameLst>
                                      </p:cBhvr>
                                      <p:to>
                                        <p:strVal val="visible"/>
                                      </p:to>
                                    </p:set>
                                    <p:animEffect transition="in" filter="blinds(horizontal)">
                                      <p:cBhvr>
                                        <p:cTn id="24" dur="500"/>
                                        <p:tgtEl>
                                          <p:spTgt spid="45058">
                                            <p:txEl>
                                              <p:pRg st="4" end="4"/>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45058">
                                            <p:txEl>
                                              <p:pRg st="5" end="5"/>
                                            </p:txEl>
                                          </p:spTgt>
                                        </p:tgtEl>
                                        <p:attrNameLst>
                                          <p:attrName>style.visibility</p:attrName>
                                        </p:attrNameLst>
                                      </p:cBhvr>
                                      <p:to>
                                        <p:strVal val="visible"/>
                                      </p:to>
                                    </p:set>
                                    <p:animEffect transition="in" filter="blinds(horizontal)">
                                      <p:cBhvr>
                                        <p:cTn id="27" dur="500"/>
                                        <p:tgtEl>
                                          <p:spTgt spid="45058">
                                            <p:txEl>
                                              <p:pRg st="5" end="5"/>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45058">
                                            <p:txEl>
                                              <p:pRg st="6" end="6"/>
                                            </p:txEl>
                                          </p:spTgt>
                                        </p:tgtEl>
                                        <p:attrNameLst>
                                          <p:attrName>style.visibility</p:attrName>
                                        </p:attrNameLst>
                                      </p:cBhvr>
                                      <p:to>
                                        <p:strVal val="visible"/>
                                      </p:to>
                                    </p:set>
                                    <p:animEffect transition="in" filter="blinds(horizontal)">
                                      <p:cBhvr>
                                        <p:cTn id="30" dur="500"/>
                                        <p:tgtEl>
                                          <p:spTgt spid="45058">
                                            <p:txEl>
                                              <p:pRg st="6" end="6"/>
                                            </p:txEl>
                                          </p:spTgt>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45058">
                                            <p:txEl>
                                              <p:pRg st="7" end="7"/>
                                            </p:txEl>
                                          </p:spTgt>
                                        </p:tgtEl>
                                        <p:attrNameLst>
                                          <p:attrName>style.visibility</p:attrName>
                                        </p:attrNameLst>
                                      </p:cBhvr>
                                      <p:to>
                                        <p:strVal val="visible"/>
                                      </p:to>
                                    </p:set>
                                    <p:animEffect transition="in" filter="blinds(horizontal)">
                                      <p:cBhvr>
                                        <p:cTn id="33" dur="500"/>
                                        <p:tgtEl>
                                          <p:spTgt spid="45058">
                                            <p:txEl>
                                              <p:pRg st="7" end="7"/>
                                            </p:txEl>
                                          </p:spTgt>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45058">
                                            <p:txEl>
                                              <p:pRg st="8" end="8"/>
                                            </p:txEl>
                                          </p:spTgt>
                                        </p:tgtEl>
                                        <p:attrNameLst>
                                          <p:attrName>style.visibility</p:attrName>
                                        </p:attrNameLst>
                                      </p:cBhvr>
                                      <p:to>
                                        <p:strVal val="visible"/>
                                      </p:to>
                                    </p:set>
                                    <p:animEffect transition="in" filter="blinds(horizontal)">
                                      <p:cBhvr>
                                        <p:cTn id="36" dur="500"/>
                                        <p:tgtEl>
                                          <p:spTgt spid="45058">
                                            <p:txEl>
                                              <p:pRg st="8" end="8"/>
                                            </p:txEl>
                                          </p:spTgt>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45058">
                                            <p:txEl>
                                              <p:pRg st="9" end="9"/>
                                            </p:txEl>
                                          </p:spTgt>
                                        </p:tgtEl>
                                        <p:attrNameLst>
                                          <p:attrName>style.visibility</p:attrName>
                                        </p:attrNameLst>
                                      </p:cBhvr>
                                      <p:to>
                                        <p:strVal val="visible"/>
                                      </p:to>
                                    </p:set>
                                    <p:animEffect transition="in" filter="blinds(horizontal)">
                                      <p:cBhvr>
                                        <p:cTn id="39" dur="500"/>
                                        <p:tgtEl>
                                          <p:spTgt spid="4505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7" grpId="0"/>
      <p:bldP spid="45058" grpId="0" build="allAtOnce"/>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618836" y="365125"/>
            <a:ext cx="10734964" cy="1015619"/>
          </a:xfrm>
        </p:spPr>
        <p:txBody>
          <a:bodyPr>
            <a:normAutofit fontScale="90000"/>
          </a:bodyPr>
          <a:lstStyle/>
          <a:p>
            <a:pPr eaLnBrk="1" hangingPunct="1"/>
            <a:br>
              <a:rPr lang="en-US" sz="3200">
                <a:latin typeface="Comic Sans MS" pitchFamily="66" charset="0"/>
              </a:rPr>
            </a:br>
            <a:r>
              <a:rPr lang="en-US" sz="4000"/>
              <a:t>Confidentiality</a:t>
            </a:r>
            <a:endParaRPr lang="en-US"/>
          </a:p>
        </p:txBody>
      </p:sp>
      <p:sp>
        <p:nvSpPr>
          <p:cNvPr id="3" name="Content Placeholder 2"/>
          <p:cNvSpPr>
            <a:spLocks noGrp="1"/>
          </p:cNvSpPr>
          <p:nvPr>
            <p:ph sz="quarter" idx="1"/>
          </p:nvPr>
        </p:nvSpPr>
        <p:spPr>
          <a:xfrm>
            <a:off x="618836" y="1656678"/>
            <a:ext cx="7795491" cy="4520285"/>
          </a:xfrm>
        </p:spPr>
        <p:txBody>
          <a:bodyPr>
            <a:normAutofit/>
          </a:bodyPr>
          <a:lstStyle/>
          <a:p>
            <a:pPr>
              <a:defRPr/>
            </a:pPr>
            <a:r>
              <a:rPr lang="en-US" sz="2400"/>
              <a:t>Who can healthcare workers share client information with?</a:t>
            </a:r>
          </a:p>
          <a:p>
            <a:pPr marL="457200" indent="-457200">
              <a:buFont typeface="Arial" panose="020B0604020202020204" pitchFamily="34" charset="0"/>
              <a:buChar char="•"/>
              <a:defRPr/>
            </a:pPr>
            <a:r>
              <a:rPr lang="en-US" sz="2400" b="0"/>
              <a:t>Only other healthcare team members who are directly involved with the client’s care</a:t>
            </a:r>
          </a:p>
          <a:p>
            <a:pPr marL="457200" indent="-457200">
              <a:buFont typeface="Arial" panose="020B0604020202020204" pitchFamily="34" charset="0"/>
              <a:buChar char="•"/>
              <a:defRPr/>
            </a:pPr>
            <a:r>
              <a:rPr lang="en-US" sz="2400" b="0"/>
              <a:t>Discussions must take place in private areas; NEVER hallways, elevators, cafeterias, etc.</a:t>
            </a:r>
          </a:p>
          <a:p>
            <a:pPr marL="457200" indent="-457200">
              <a:buFont typeface="Arial" panose="020B0604020202020204" pitchFamily="34" charset="0"/>
              <a:buChar char="•"/>
              <a:defRPr/>
            </a:pPr>
            <a:r>
              <a:rPr lang="en-US" sz="2400" b="0"/>
              <a:t>Discussions must only take place while at work, not outside of the workplace</a:t>
            </a:r>
          </a:p>
          <a:p>
            <a:pPr marL="1143000" lvl="1" indent="-457200">
              <a:defRPr/>
            </a:pPr>
            <a:r>
              <a:rPr lang="en-US"/>
              <a:t>There are some exceptions</a:t>
            </a:r>
          </a:p>
          <a:p>
            <a:pPr marL="1143000" lvl="1" indent="-457200">
              <a:defRPr/>
            </a:pPr>
            <a:r>
              <a:rPr lang="en-US"/>
              <a:t>Example: A doctor or nurse manager being “on call” to answer questions and provide guidance over the phone to the staff on duty</a:t>
            </a:r>
            <a:endParaRPr lang="en-US" b="0"/>
          </a:p>
          <a:p>
            <a:pPr eaLnBrk="1" hangingPunct="1">
              <a:buFont typeface="Wingdings" pitchFamily="2" charset="2"/>
              <a:buNone/>
              <a:defRPr/>
            </a:pPr>
            <a:endParaRPr lang="en-US"/>
          </a:p>
        </p:txBody>
      </p:sp>
      <p:pic>
        <p:nvPicPr>
          <p:cNvPr id="4" name="Picture 3" descr="A person reading a book&#10;&#10;Description automatically generated">
            <a:extLst>
              <a:ext uri="{FF2B5EF4-FFF2-40B4-BE49-F238E27FC236}">
                <a16:creationId xmlns:a16="http://schemas.microsoft.com/office/drawing/2014/main" id="{2CACC26E-B7DB-DA16-6C11-D1284622876A}"/>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r="6426"/>
          <a:stretch/>
        </p:blipFill>
        <p:spPr>
          <a:xfrm>
            <a:off x="8266545" y="2086455"/>
            <a:ext cx="3765871" cy="268508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a:extLst>
              <a:ext uri="{FF2B5EF4-FFF2-40B4-BE49-F238E27FC236}">
                <a16:creationId xmlns:a16="http://schemas.microsoft.com/office/drawing/2014/main" id="{55205639-39A8-F6CC-AA5C-2B82BEA7B378}"/>
              </a:ext>
            </a:extLst>
          </p:cNvPr>
          <p:cNvSpPr txBox="1"/>
          <p:nvPr/>
        </p:nvSpPr>
        <p:spPr>
          <a:xfrm>
            <a:off x="8266545" y="4771544"/>
            <a:ext cx="3091617" cy="230832"/>
          </a:xfrm>
          <a:prstGeom prst="rect">
            <a:avLst/>
          </a:prstGeom>
          <a:noFill/>
        </p:spPr>
        <p:txBody>
          <a:bodyPr wrap="square" rtlCol="0">
            <a:spAutoFit/>
          </a:bodyPr>
          <a:lstStyle/>
          <a:p>
            <a:r>
              <a:rPr lang="en-US" sz="900">
                <a:hlinkClick r:id="rId3" tooltip="https://www.calhealthreport.org/2018/05/07/department-public-health-fines-hospitals-clinics-millions-patient-privacy-violations/"/>
              </a:rPr>
              <a:t>This Photo</a:t>
            </a:r>
            <a:r>
              <a:rPr lang="en-US" sz="900"/>
              <a:t> by Unknown Author is licensed under </a:t>
            </a:r>
            <a:r>
              <a:rPr lang="en-US" sz="900">
                <a:hlinkClick r:id="rId4" tooltip="https://creativecommons.org/licenses/by-nd/3.0/"/>
              </a:rPr>
              <a:t>CC BY-ND</a:t>
            </a:r>
            <a:endParaRPr lang="en-US" sz="900"/>
          </a:p>
        </p:txBody>
      </p:sp>
    </p:spTree>
    <p:extLst>
      <p:ext uri="{BB962C8B-B14F-4D97-AF65-F5344CB8AC3E}">
        <p14:creationId xmlns:p14="http://schemas.microsoft.com/office/powerpoint/2010/main" val="672460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6081"/>
                                        </p:tgtEl>
                                        <p:attrNameLst>
                                          <p:attrName>style.visibility</p:attrName>
                                        </p:attrNameLst>
                                      </p:cBhvr>
                                      <p:to>
                                        <p:strVal val="visible"/>
                                      </p:to>
                                    </p:set>
                                    <p:animEffect transition="in" filter="blinds(horizontal)">
                                      <p:cBhvr>
                                        <p:cTn id="7" dur="500"/>
                                        <p:tgtEl>
                                          <p:spTgt spid="46081"/>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linds(horizontal)">
                                      <p:cBhvr>
                                        <p:cTn id="13" dur="500"/>
                                        <p:tgtEl>
                                          <p:spTgt spid="3">
                                            <p:txEl>
                                              <p:pRg st="0" end="0"/>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blinds(horizontal)">
                                      <p:cBhvr>
                                        <p:cTn id="16" dur="500"/>
                                        <p:tgtEl>
                                          <p:spTgt spid="3">
                                            <p:txEl>
                                              <p:pRg st="2" end="2"/>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blinds(horizontal)">
                                      <p:cBhvr>
                                        <p:cTn id="19" dur="500"/>
                                        <p:tgtEl>
                                          <p:spTgt spid="3">
                                            <p:txEl>
                                              <p:pRg st="3" end="3"/>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blinds(horizontal)">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Libel and Slander</a:t>
            </a:r>
          </a:p>
        </p:txBody>
      </p:sp>
      <p:sp>
        <p:nvSpPr>
          <p:cNvPr id="3" name="Content Placeholder 2"/>
          <p:cNvSpPr>
            <a:spLocks noGrp="1"/>
          </p:cNvSpPr>
          <p:nvPr>
            <p:ph sz="quarter" idx="1"/>
          </p:nvPr>
        </p:nvSpPr>
        <p:spPr>
          <a:xfrm>
            <a:off x="838200" y="1825625"/>
            <a:ext cx="10515600" cy="4667250"/>
          </a:xfrm>
        </p:spPr>
        <p:txBody>
          <a:bodyPr>
            <a:normAutofit/>
          </a:bodyPr>
          <a:lstStyle/>
          <a:p>
            <a:pPr marL="457200" indent="-457200">
              <a:buFont typeface="Arial" panose="020B0604020202020204" pitchFamily="34" charset="0"/>
              <a:buChar char="•"/>
            </a:pPr>
            <a:r>
              <a:rPr lang="en-US"/>
              <a:t>Libel: </a:t>
            </a:r>
            <a:r>
              <a:rPr lang="en-US" b="0"/>
              <a:t>Making false statements about another person in writing</a:t>
            </a:r>
          </a:p>
          <a:p>
            <a:pPr marL="457200" indent="-457200">
              <a:buFont typeface="Arial" panose="020B0604020202020204" pitchFamily="34" charset="0"/>
              <a:buChar char="•"/>
            </a:pPr>
            <a:r>
              <a:rPr lang="en-US"/>
              <a:t>Slander: </a:t>
            </a:r>
            <a:r>
              <a:rPr lang="en-US" b="0"/>
              <a:t>Making false statements about another person verbally</a:t>
            </a:r>
          </a:p>
          <a:p>
            <a:pPr marL="457200" indent="-457200">
              <a:buFont typeface="Arial" panose="020B0604020202020204" pitchFamily="34" charset="0"/>
              <a:buChar char="•"/>
            </a:pPr>
            <a:r>
              <a:rPr lang="en-US" b="0"/>
              <a:t>When communicating client information healthcare team members:</a:t>
            </a:r>
          </a:p>
          <a:p>
            <a:pPr marL="1143000" lvl="1" indent="-457200"/>
            <a:r>
              <a:rPr lang="en-US" b="0"/>
              <a:t>Discuss the facts and avoid remarks that are not necessary for client care</a:t>
            </a:r>
          </a:p>
          <a:p>
            <a:pPr marL="457200" indent="-457200">
              <a:buFont typeface="Arial" panose="020B0604020202020204" pitchFamily="34" charset="0"/>
              <a:buChar char="•"/>
            </a:pPr>
            <a:r>
              <a:rPr lang="en-US" b="0"/>
              <a:t>When documenting observations in a medical record:</a:t>
            </a:r>
          </a:p>
          <a:p>
            <a:pPr marL="1143000" lvl="1" indent="-457200"/>
            <a:r>
              <a:rPr lang="en-US" b="0"/>
              <a:t>Don’t include opinions, only facts</a:t>
            </a:r>
          </a:p>
          <a:p>
            <a:pPr marL="1143000" lvl="1" indent="-457200"/>
            <a:r>
              <a:rPr lang="en-US" b="0"/>
              <a:t>Be aware that clients have a right to request to see their medical record</a:t>
            </a:r>
          </a:p>
          <a:p>
            <a:pPr marL="457200" indent="-457200">
              <a:buFont typeface="Arial" panose="020B0604020202020204" pitchFamily="34" charset="0"/>
              <a:buChar char="•"/>
            </a:pPr>
            <a:endParaRPr lang="en-US" b="0"/>
          </a:p>
        </p:txBody>
      </p:sp>
      <p:pic>
        <p:nvPicPr>
          <p:cNvPr id="5" name="Graphic 4" descr="A lightbulb">
            <a:extLst>
              <a:ext uri="{FF2B5EF4-FFF2-40B4-BE49-F238E27FC236}">
                <a16:creationId xmlns:a16="http://schemas.microsoft.com/office/drawing/2014/main" id="{CD8A9012-62F7-C93B-4092-FCC2924D4A4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106208" y="259337"/>
            <a:ext cx="984504" cy="984504"/>
          </a:xfrm>
          <a:prstGeom prst="rect">
            <a:avLst/>
          </a:prstGeom>
        </p:spPr>
      </p:pic>
    </p:spTree>
    <p:extLst>
      <p:ext uri="{BB962C8B-B14F-4D97-AF65-F5344CB8AC3E}">
        <p14:creationId xmlns:p14="http://schemas.microsoft.com/office/powerpoint/2010/main" val="39275603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Competency 6</a:t>
            </a:r>
          </a:p>
        </p:txBody>
      </p:sp>
      <p:sp>
        <p:nvSpPr>
          <p:cNvPr id="3" name="Content Placeholder 2"/>
          <p:cNvSpPr>
            <a:spLocks noGrp="1"/>
          </p:cNvSpPr>
          <p:nvPr>
            <p:ph sz="quarter" idx="1"/>
          </p:nvPr>
        </p:nvSpPr>
        <p:spPr/>
        <p:txBody>
          <a:bodyPr/>
          <a:lstStyle/>
          <a:p>
            <a:r>
              <a:rPr lang="en-US" sz="2400"/>
              <a:t>Explore legal issues such as sexual harassment, wrongful discharge, negligence, malpractice and violence in the workplace.	</a:t>
            </a:r>
          </a:p>
          <a:p>
            <a:pPr marL="11430" indent="-457200">
              <a:buFont typeface="Arial" panose="020B0604020202020204" pitchFamily="34" charset="0"/>
              <a:buChar char="•"/>
            </a:pPr>
            <a:r>
              <a:rPr lang="en-US" sz="2400" b="0"/>
              <a:t>Define terms: Sexual harassment, Wrongful discharge and Malpractice </a:t>
            </a:r>
          </a:p>
          <a:p>
            <a:endParaRPr lang="en-US"/>
          </a:p>
        </p:txBody>
      </p:sp>
      <p:pic>
        <p:nvPicPr>
          <p:cNvPr id="4" name="Picture 3" descr="A water droplet falling into a heart shape&#10;&#10;Description automatically generated">
            <a:extLst>
              <a:ext uri="{FF2B5EF4-FFF2-40B4-BE49-F238E27FC236}">
                <a16:creationId xmlns:a16="http://schemas.microsoft.com/office/drawing/2014/main" id="{AF623D40-F130-119D-93D5-B57159E55924}"/>
              </a:ext>
            </a:extLst>
          </p:cNvPr>
          <p:cNvPicPr>
            <a:picLocks noChangeAspect="1"/>
          </p:cNvPicPr>
          <p:nvPr/>
        </p:nvPicPr>
        <p:blipFill>
          <a:blip r:embed="rId2">
            <a:alphaModFix amt="12000"/>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33274" y="0"/>
            <a:ext cx="11858726" cy="6858000"/>
          </a:xfrm>
          <a:prstGeom prst="rect">
            <a:avLst/>
          </a:prstGeom>
        </p:spPr>
      </p:pic>
      <p:sp>
        <p:nvSpPr>
          <p:cNvPr id="5" name="TextBox 4">
            <a:extLst>
              <a:ext uri="{FF2B5EF4-FFF2-40B4-BE49-F238E27FC236}">
                <a16:creationId xmlns:a16="http://schemas.microsoft.com/office/drawing/2014/main" id="{0420D9DF-A17C-FF7A-D055-7B564DD95A93}"/>
              </a:ext>
            </a:extLst>
          </p:cNvPr>
          <p:cNvSpPr txBox="1"/>
          <p:nvPr/>
        </p:nvSpPr>
        <p:spPr>
          <a:xfrm>
            <a:off x="632489" y="6573256"/>
            <a:ext cx="4471103"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95DA"/>
                </a:solidFill>
                <a:effectLst/>
                <a:uLnTx/>
                <a:uFillTx/>
                <a:latin typeface="Calibri" panose="020F0502020204030204"/>
                <a:ea typeface="+mn-ea"/>
                <a:cs typeface="+mn-cs"/>
                <a:hlinkClick r:id="rId3" tooltip="https://epitemnein-epitomic.blogspot.com/2014/01/cultivating-supremacy-of-compassion.html">
                  <a:extLst>
                    <a:ext uri="{A12FA001-AC4F-418D-AE19-62706E023703}">
                      <ahyp:hlinkClr xmlns:ahyp="http://schemas.microsoft.com/office/drawing/2018/hyperlinkcolor" val="tx"/>
                    </a:ext>
                  </a:extLst>
                </a:hlinkClick>
              </a:rPr>
              <a:t>This Photo</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rPr>
              <a:t> by Unknown Author is licensed under </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hlinkClick r:id="rId4" tooltip="https://creativecommons.org/licenses/by-nc-nd/3.0/"/>
              </a:rPr>
              <a:t>CC BY-NC-ND</a:t>
            </a:r>
            <a:endParaRPr kumimoji="0" lang="en-US" sz="900" b="0" i="0" u="none" strike="noStrike" kern="1200" cap="none" spc="0" normalizeH="0" baseline="0" noProof="0">
              <a:ln>
                <a:noFill/>
              </a:ln>
              <a:solidFill>
                <a:srgbClr val="003C66"/>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1884228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a:t>Sexual Harassment </a:t>
            </a:r>
          </a:p>
        </p:txBody>
      </p:sp>
      <p:sp>
        <p:nvSpPr>
          <p:cNvPr id="3" name="Content Placeholder 2"/>
          <p:cNvSpPr>
            <a:spLocks noGrp="1"/>
          </p:cNvSpPr>
          <p:nvPr>
            <p:ph sz="quarter" idx="1"/>
          </p:nvPr>
        </p:nvSpPr>
        <p:spPr>
          <a:xfrm>
            <a:off x="838200" y="1527586"/>
            <a:ext cx="10866120" cy="4965289"/>
          </a:xfrm>
        </p:spPr>
        <p:txBody>
          <a:bodyPr vert="horz" lIns="91440" tIns="45720" rIns="91440" bIns="45720" rtlCol="0" anchor="t">
            <a:normAutofit/>
          </a:bodyPr>
          <a:lstStyle/>
          <a:p>
            <a:pPr marL="457200" indent="-457200">
              <a:buFont typeface="Arial" panose="020B0604020202020204" pitchFamily="34" charset="0"/>
              <a:buChar char="•"/>
            </a:pPr>
            <a:r>
              <a:rPr lang="en-US"/>
              <a:t>Definition:</a:t>
            </a:r>
            <a:r>
              <a:rPr lang="en-US" b="0"/>
              <a:t> Unwelcomed sexual advancements, sexual favors, or verbal or physical conduct that unreasonably interferes with job performance</a:t>
            </a:r>
          </a:p>
          <a:p>
            <a:pPr marL="457200" indent="-457200">
              <a:buFont typeface="Arial" panose="020B0604020202020204" pitchFamily="34" charset="0"/>
              <a:buChar char="•"/>
            </a:pPr>
            <a:r>
              <a:rPr lang="en-US" b="0"/>
              <a:t>Sex discrimination violates </a:t>
            </a:r>
            <a:r>
              <a:rPr lang="en-US" b="0" i="1"/>
              <a:t>Title VII of the Civil Right Act of 1964</a:t>
            </a:r>
          </a:p>
          <a:p>
            <a:pPr marL="457200" indent="-457200">
              <a:buFont typeface="Arial" panose="020B0604020202020204" pitchFamily="34" charset="0"/>
              <a:buChar char="•"/>
            </a:pPr>
            <a:r>
              <a:rPr lang="en-US" b="0"/>
              <a:t>The Equal Employment Opportunity Commission (EEOC): </a:t>
            </a:r>
          </a:p>
          <a:p>
            <a:pPr marL="1143000" lvl="1" indent="-457200">
              <a:buFont typeface="Courier New" panose="020B0604020202020204" pitchFamily="34" charset="0"/>
              <a:buChar char="o"/>
            </a:pPr>
            <a:r>
              <a:rPr lang="en-US" b="0"/>
              <a:t>A government agency that handles sexual harassment complaints that cannot be settled at the workplace</a:t>
            </a:r>
            <a:endParaRPr lang="en-US" b="1">
              <a:cs typeface="Calibri"/>
            </a:endParaRPr>
          </a:p>
          <a:p>
            <a:pPr marL="1143000" lvl="1" indent="-457200">
              <a:buFont typeface="Courier New" panose="020B0604020202020204" pitchFamily="34" charset="0"/>
              <a:buChar char="o"/>
            </a:pPr>
            <a:r>
              <a:rPr lang="en-US" b="0"/>
              <a:t>Applies to employers with 15 or more employees</a:t>
            </a:r>
            <a:endParaRPr lang="en-US" b="0">
              <a:cs typeface="Calibri"/>
            </a:endParaRPr>
          </a:p>
          <a:p>
            <a:pPr>
              <a:buNone/>
            </a:pPr>
            <a:endParaRPr lang="en-US" b="0"/>
          </a:p>
        </p:txBody>
      </p:sp>
      <p:pic>
        <p:nvPicPr>
          <p:cNvPr id="5" name="Graphic 4" descr="A lightbulb">
            <a:extLst>
              <a:ext uri="{FF2B5EF4-FFF2-40B4-BE49-F238E27FC236}">
                <a16:creationId xmlns:a16="http://schemas.microsoft.com/office/drawing/2014/main" id="{F5D34192-AC02-37B5-829B-BDA97436546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82090" y="236925"/>
            <a:ext cx="984504" cy="98450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1000"/>
                                        <p:tgtEl>
                                          <p:spTgt spid="3">
                                            <p:txEl>
                                              <p:pRg st="2" end="2"/>
                                            </p:txEl>
                                          </p:spTgt>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blinds(horizontal)">
                                      <p:cBhvr>
                                        <p:cTn id="20" dur="1000"/>
                                        <p:tgtEl>
                                          <p:spTgt spid="3">
                                            <p:txEl>
                                              <p:pRg st="3" end="3"/>
                                            </p:txEl>
                                          </p:spTgt>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blinds(horizontal)">
                                      <p:cBhvr>
                                        <p:cTn id="23"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43B41-2630-642A-DDEA-6D3530151957}"/>
              </a:ext>
            </a:extLst>
          </p:cNvPr>
          <p:cNvSpPr>
            <a:spLocks noGrp="1"/>
          </p:cNvSpPr>
          <p:nvPr>
            <p:ph type="title"/>
          </p:nvPr>
        </p:nvSpPr>
        <p:spPr>
          <a:xfrm>
            <a:off x="838200" y="282829"/>
            <a:ext cx="10515600" cy="704723"/>
          </a:xfrm>
        </p:spPr>
        <p:txBody>
          <a:bodyPr/>
          <a:lstStyle/>
          <a:p>
            <a:pPr algn="ctr"/>
            <a:r>
              <a:rPr lang="en-US"/>
              <a:t>Vocabulary List</a:t>
            </a:r>
          </a:p>
        </p:txBody>
      </p:sp>
      <p:sp>
        <p:nvSpPr>
          <p:cNvPr id="3" name="Content Placeholder 2">
            <a:extLst>
              <a:ext uri="{FF2B5EF4-FFF2-40B4-BE49-F238E27FC236}">
                <a16:creationId xmlns:a16="http://schemas.microsoft.com/office/drawing/2014/main" id="{99039FAB-4A02-4137-BADF-FE7929CE60FE}"/>
              </a:ext>
            </a:extLst>
          </p:cNvPr>
          <p:cNvSpPr>
            <a:spLocks noGrp="1"/>
          </p:cNvSpPr>
          <p:nvPr>
            <p:ph idx="1"/>
          </p:nvPr>
        </p:nvSpPr>
        <p:spPr>
          <a:xfrm>
            <a:off x="548640" y="986452"/>
            <a:ext cx="11420856" cy="5588719"/>
          </a:xfrm>
        </p:spPr>
        <p:txBody>
          <a:bodyPr vert="horz" lIns="91440" tIns="45720" rIns="91440" bIns="45720" rtlCol="0" anchor="t">
            <a:noAutofit/>
          </a:bodyPr>
          <a:lstStyle/>
          <a:p>
            <a:r>
              <a:rPr lang="en-US" sz="2200" dirty="0">
                <a:ea typeface="Calibri"/>
                <a:cs typeface="Calibri"/>
              </a:rPr>
              <a:t>Legislation: </a:t>
            </a:r>
            <a:r>
              <a:rPr lang="en-US" sz="2200" b="0" dirty="0">
                <a:ea typeface="Calibri"/>
                <a:cs typeface="Calibri"/>
              </a:rPr>
              <a:t>A set of laws created by a governing body</a:t>
            </a:r>
          </a:p>
          <a:p>
            <a:endParaRPr lang="en-US" sz="2200" b="0" dirty="0"/>
          </a:p>
          <a:p>
            <a:r>
              <a:rPr lang="en-US" sz="2200" dirty="0"/>
              <a:t>Liability: </a:t>
            </a:r>
            <a:r>
              <a:rPr lang="en-US" sz="2200" b="0" dirty="0"/>
              <a:t>Legal responsibility for causing harm or damage</a:t>
            </a:r>
            <a:endParaRPr lang="en-US" sz="2200" b="0" dirty="0">
              <a:ea typeface="Calibri"/>
              <a:cs typeface="Calibri"/>
            </a:endParaRPr>
          </a:p>
          <a:p>
            <a:endParaRPr lang="en-US" sz="2200" dirty="0">
              <a:ea typeface="Calibri"/>
              <a:cs typeface="Calibri"/>
            </a:endParaRPr>
          </a:p>
          <a:p>
            <a:r>
              <a:rPr lang="en-US" sz="2200" dirty="0"/>
              <a:t>Libel: </a:t>
            </a:r>
            <a:r>
              <a:rPr lang="en-US" sz="2200" b="0" dirty="0"/>
              <a:t>Making false statements about another person in writing</a:t>
            </a:r>
            <a:endParaRPr lang="en-US" sz="2200" b="0" dirty="0">
              <a:ea typeface="Calibri"/>
              <a:cs typeface="Calibri"/>
            </a:endParaRPr>
          </a:p>
          <a:p>
            <a:r>
              <a:rPr lang="en-US" sz="2200" dirty="0"/>
              <a:t> </a:t>
            </a:r>
            <a:endParaRPr lang="en-US" sz="2200" dirty="0">
              <a:ea typeface="Calibri"/>
              <a:cs typeface="Calibri"/>
            </a:endParaRPr>
          </a:p>
          <a:p>
            <a:r>
              <a:rPr lang="en-US" sz="2200" dirty="0"/>
              <a:t>Licensure: </a:t>
            </a:r>
            <a:r>
              <a:rPr lang="en-US" sz="2200" b="0" dirty="0"/>
              <a:t>A license issued by a governing agency to work within a certain (healthcare) career</a:t>
            </a:r>
            <a:endParaRPr lang="en-US" sz="2200" b="0" dirty="0">
              <a:ea typeface="Calibri"/>
              <a:cs typeface="Calibri"/>
            </a:endParaRPr>
          </a:p>
          <a:p>
            <a:endParaRPr lang="en-US" sz="2200" b="0" dirty="0">
              <a:solidFill>
                <a:srgbClr val="003C66"/>
              </a:solidFill>
              <a:ea typeface="Calibri"/>
              <a:cs typeface="Calibri"/>
            </a:endParaRPr>
          </a:p>
          <a:p>
            <a:r>
              <a:rPr lang="en-US" sz="2200" dirty="0">
                <a:solidFill>
                  <a:srgbClr val="002060"/>
                </a:solidFill>
                <a:ea typeface="Calibri"/>
                <a:cs typeface="Calibri"/>
              </a:rPr>
              <a:t>Living Will:</a:t>
            </a:r>
            <a:r>
              <a:rPr lang="en-US" sz="2200" b="0" dirty="0">
                <a:solidFill>
                  <a:srgbClr val="002060"/>
                </a:solidFill>
                <a:ea typeface="Calibri"/>
                <a:cs typeface="Calibri"/>
              </a:rPr>
              <a:t> A legal document that specifies life sustaining measures and medical treatments or care a client wants when they are unable to make their own decisions.</a:t>
            </a:r>
          </a:p>
          <a:p>
            <a:endParaRPr lang="en-US" sz="2200" dirty="0">
              <a:solidFill>
                <a:srgbClr val="002060"/>
              </a:solidFill>
              <a:ea typeface="Calibri"/>
              <a:cs typeface="Calibri"/>
            </a:endParaRPr>
          </a:p>
          <a:p>
            <a:r>
              <a:rPr lang="en-US" sz="2200" dirty="0"/>
              <a:t>Malpractice: </a:t>
            </a:r>
            <a:r>
              <a:rPr lang="en-US" sz="2200" b="0" dirty="0"/>
              <a:t>Professional negligence that results in harm to the patient </a:t>
            </a:r>
            <a:endParaRPr lang="en-US" sz="2200" b="0" dirty="0">
              <a:ea typeface="Calibri"/>
              <a:cs typeface="Calibri"/>
            </a:endParaRPr>
          </a:p>
          <a:p>
            <a:r>
              <a:rPr lang="en-US" sz="2000" dirty="0"/>
              <a:t> </a:t>
            </a:r>
            <a:endParaRPr lang="en-US" sz="2000">
              <a:ea typeface="Calibri"/>
              <a:cs typeface="Calibri"/>
            </a:endParaRPr>
          </a:p>
          <a:p>
            <a:endParaRPr lang="en-US" sz="2000" dirty="0">
              <a:ea typeface="Calibri"/>
              <a:cs typeface="Calibri"/>
            </a:endParaRPr>
          </a:p>
          <a:p>
            <a:endParaRPr lang="en-US"/>
          </a:p>
          <a:p>
            <a:endParaRPr lang="en-US"/>
          </a:p>
        </p:txBody>
      </p:sp>
    </p:spTree>
    <p:extLst>
      <p:ext uri="{BB962C8B-B14F-4D97-AF65-F5344CB8AC3E}">
        <p14:creationId xmlns:p14="http://schemas.microsoft.com/office/powerpoint/2010/main" val="151202291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a:t>Sexual Harassment</a:t>
            </a:r>
            <a:endParaRPr lang="en-US"/>
          </a:p>
        </p:txBody>
      </p:sp>
      <p:sp>
        <p:nvSpPr>
          <p:cNvPr id="3" name="Content Placeholder 2"/>
          <p:cNvSpPr>
            <a:spLocks noGrp="1"/>
          </p:cNvSpPr>
          <p:nvPr>
            <p:ph sz="quarter" idx="1"/>
          </p:nvPr>
        </p:nvSpPr>
        <p:spPr/>
        <p:txBody>
          <a:bodyPr>
            <a:normAutofit/>
          </a:bodyPr>
          <a:lstStyle/>
          <a:p>
            <a:pPr marL="342900" indent="-342900">
              <a:buFont typeface="Arial" panose="020B0604020202020204" pitchFamily="34" charset="0"/>
              <a:buChar char="•"/>
            </a:pPr>
            <a:r>
              <a:rPr lang="en-US" sz="2400" b="0"/>
              <a:t>Victim/harasser may be of any gender</a:t>
            </a:r>
          </a:p>
          <a:p>
            <a:pPr marL="342900" indent="-342900">
              <a:buFont typeface="Arial" panose="020B0604020202020204" pitchFamily="34" charset="0"/>
              <a:buChar char="•"/>
            </a:pPr>
            <a:r>
              <a:rPr lang="en-US" sz="2400" b="0"/>
              <a:t>Does not have to be of a different gender</a:t>
            </a:r>
          </a:p>
          <a:p>
            <a:pPr marL="342900" indent="-342900">
              <a:buFont typeface="Arial" panose="020B0604020202020204" pitchFamily="34" charset="0"/>
              <a:buChar char="•"/>
            </a:pPr>
            <a:r>
              <a:rPr lang="en-US" sz="2400" b="0"/>
              <a:t>Harasser may be victim’s supervisor</a:t>
            </a:r>
          </a:p>
          <a:p>
            <a:pPr marL="342900" indent="-342900">
              <a:buFont typeface="Arial" panose="020B0604020202020204" pitchFamily="34" charset="0"/>
              <a:buChar char="•"/>
            </a:pPr>
            <a:r>
              <a:rPr lang="en-US" sz="2400" b="0"/>
              <a:t>Victim does not have to be the one harassed but could be anyone effected by offensive conduct</a:t>
            </a:r>
          </a:p>
          <a:p>
            <a:pPr marL="342900" indent="-342900">
              <a:buFont typeface="Arial" panose="020B0604020202020204" pitchFamily="34" charset="0"/>
              <a:buChar char="•"/>
            </a:pPr>
            <a:r>
              <a:rPr lang="en-US" sz="2400" b="0"/>
              <a:t>Although the law doesn't prohibit simple teasing, offhand comments, or isolated incidents that are not very serious, harassment is illegal when it is so frequent or severe that it creates a hostile or offensive work environment or when it results in an adverse employment decision (such as the victim being fired or demoted).</a:t>
            </a:r>
          </a:p>
          <a:p>
            <a:pPr marL="342900" indent="-342900">
              <a:buFont typeface="Arial" panose="020B0604020202020204" pitchFamily="34" charset="0"/>
              <a:buChar char="•"/>
            </a:pPr>
            <a:r>
              <a:rPr lang="en-US" sz="2400" b="0"/>
              <a:t>More information: </a:t>
            </a:r>
            <a:r>
              <a:rPr lang="en-US" sz="1600" b="0">
                <a:hlinkClick r:id="rId2"/>
              </a:rPr>
              <a:t>https://www.eeoc.gov/sexual-harassment</a:t>
            </a:r>
            <a:r>
              <a:rPr lang="en-US" sz="1600" b="0"/>
              <a:t> </a:t>
            </a:r>
          </a:p>
          <a:p>
            <a:pPr>
              <a:buNone/>
            </a:pPr>
            <a:endParaRPr lang="en-US">
              <a:latin typeface="Comic Sans MS" pitchFamily="66" charset="0"/>
            </a:endParaRPr>
          </a:p>
        </p:txBody>
      </p:sp>
      <p:pic>
        <p:nvPicPr>
          <p:cNvPr id="5" name="Picture 4" descr="A person sitting at a desk with a person holding a cup of coffee&#10;&#10;Description automatically generated">
            <a:extLst>
              <a:ext uri="{FF2B5EF4-FFF2-40B4-BE49-F238E27FC236}">
                <a16:creationId xmlns:a16="http://schemas.microsoft.com/office/drawing/2014/main" id="{B0F50D57-B1F8-8798-40CF-B9DFEBB83792}"/>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11625" r="3160"/>
          <a:stretch/>
        </p:blipFill>
        <p:spPr>
          <a:xfrm>
            <a:off x="7601125" y="488251"/>
            <a:ext cx="3752675" cy="2404873"/>
          </a:xfrm>
          <a:prstGeom prst="rect">
            <a:avLst/>
          </a:prstGeom>
          <a:ln>
            <a:no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C3A9FB7C-595C-E2AB-69DF-D0082FE38858}"/>
              </a:ext>
            </a:extLst>
          </p:cNvPr>
          <p:cNvSpPr txBox="1"/>
          <p:nvPr/>
        </p:nvSpPr>
        <p:spPr>
          <a:xfrm>
            <a:off x="7510653" y="2893124"/>
            <a:ext cx="2983611" cy="230832"/>
          </a:xfrm>
          <a:prstGeom prst="rect">
            <a:avLst/>
          </a:prstGeom>
          <a:noFill/>
        </p:spPr>
        <p:txBody>
          <a:bodyPr wrap="square" rtlCol="0">
            <a:spAutoFit/>
          </a:bodyPr>
          <a:lstStyle/>
          <a:p>
            <a:r>
              <a:rPr lang="en-US" sz="900">
                <a:hlinkClick r:id="rId4" tooltip="https://calaborlawnews.com/lawsuit/california-harassment-labor-law.php"/>
              </a:rPr>
              <a:t>This Photo</a:t>
            </a:r>
            <a:r>
              <a:rPr lang="en-US" sz="900"/>
              <a:t> by Unknown Author is licensed under </a:t>
            </a:r>
            <a:r>
              <a:rPr lang="en-US" sz="900">
                <a:hlinkClick r:id="rId5" tooltip="https://creativecommons.org/licenses/by-nd/3.0/"/>
              </a:rPr>
              <a:t>CC BY-ND</a:t>
            </a:r>
            <a:endParaRPr lang="en-US" sz="900"/>
          </a:p>
        </p:txBody>
      </p:sp>
      <p:pic>
        <p:nvPicPr>
          <p:cNvPr id="7" name="Graphic 6" descr="A lightbulb">
            <a:extLst>
              <a:ext uri="{FF2B5EF4-FFF2-40B4-BE49-F238E27FC236}">
                <a16:creationId xmlns:a16="http://schemas.microsoft.com/office/drawing/2014/main" id="{8762F9EB-BCB1-9B0F-A817-54D4D4E2646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363943" y="248130"/>
            <a:ext cx="984504" cy="984504"/>
          </a:xfrm>
          <a:prstGeom prst="rect">
            <a:avLst/>
          </a:prstGeom>
        </p:spPr>
      </p:pic>
    </p:spTree>
    <p:extLst>
      <p:ext uri="{BB962C8B-B14F-4D97-AF65-F5344CB8AC3E}">
        <p14:creationId xmlns:p14="http://schemas.microsoft.com/office/powerpoint/2010/main" val="3250709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1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1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608FB-8824-0AA5-4696-06FFF2A0A6C0}"/>
              </a:ext>
            </a:extLst>
          </p:cNvPr>
          <p:cNvSpPr>
            <a:spLocks noGrp="1"/>
          </p:cNvSpPr>
          <p:nvPr>
            <p:ph type="title"/>
          </p:nvPr>
        </p:nvSpPr>
        <p:spPr>
          <a:xfrm>
            <a:off x="524164" y="365123"/>
            <a:ext cx="10515600" cy="1325563"/>
          </a:xfrm>
        </p:spPr>
        <p:txBody>
          <a:bodyPr/>
          <a:lstStyle/>
          <a:p>
            <a:r>
              <a:rPr lang="en-US"/>
              <a:t>Wrongful Discharge</a:t>
            </a:r>
          </a:p>
        </p:txBody>
      </p:sp>
      <p:sp>
        <p:nvSpPr>
          <p:cNvPr id="3" name="Content Placeholder 2">
            <a:extLst>
              <a:ext uri="{FF2B5EF4-FFF2-40B4-BE49-F238E27FC236}">
                <a16:creationId xmlns:a16="http://schemas.microsoft.com/office/drawing/2014/main" id="{F73116AC-241C-EFFD-C683-73401A4FD55D}"/>
              </a:ext>
            </a:extLst>
          </p:cNvPr>
          <p:cNvSpPr>
            <a:spLocks noGrp="1"/>
          </p:cNvSpPr>
          <p:nvPr>
            <p:ph idx="1"/>
          </p:nvPr>
        </p:nvSpPr>
        <p:spPr>
          <a:xfrm>
            <a:off x="524164" y="1903124"/>
            <a:ext cx="7457206" cy="3503757"/>
          </a:xfrm>
        </p:spPr>
        <p:txBody>
          <a:bodyPr/>
          <a:lstStyle/>
          <a:p>
            <a:pPr marL="457200" indent="-457200">
              <a:buFont typeface="Arial" panose="020B0604020202020204" pitchFamily="34" charset="0"/>
              <a:buChar char="•"/>
            </a:pPr>
            <a:r>
              <a:rPr lang="en-US" b="0"/>
              <a:t>Illegal termination of an employee from their job</a:t>
            </a:r>
          </a:p>
          <a:p>
            <a:pPr marL="457200" indent="-457200">
              <a:buFont typeface="Arial" panose="020B0604020202020204" pitchFamily="34" charset="0"/>
              <a:buChar char="•"/>
            </a:pPr>
            <a:r>
              <a:rPr lang="en-US" b="0"/>
              <a:t>Due process of employee rights is defined by the employer &amp; the union if applicable</a:t>
            </a:r>
          </a:p>
          <a:p>
            <a:pPr marL="457200" indent="-457200">
              <a:buFont typeface="Arial" panose="020B0604020202020204" pitchFamily="34" charset="0"/>
              <a:buChar char="•"/>
            </a:pPr>
            <a:r>
              <a:rPr lang="en-US" b="0"/>
              <a:t>More information:    </a:t>
            </a:r>
            <a:r>
              <a:rPr lang="en-US" sz="1600" b="0">
                <a:hlinkClick r:id="rId2"/>
              </a:rPr>
              <a:t>https://www.dli.mn.gov/business/employment-practices/termination-faqs</a:t>
            </a:r>
            <a:r>
              <a:rPr lang="en-US" sz="1600" b="0"/>
              <a:t> </a:t>
            </a:r>
          </a:p>
          <a:p>
            <a:pPr marL="457200" indent="-457200">
              <a:buFont typeface="Arial" panose="020B0604020202020204" pitchFamily="34" charset="0"/>
              <a:buChar char="•"/>
            </a:pPr>
            <a:endParaRPr lang="en-US" b="0"/>
          </a:p>
        </p:txBody>
      </p:sp>
      <p:pic>
        <p:nvPicPr>
          <p:cNvPr id="5" name="Picture 4" descr="A person holding a box and talking on the phone&#10;&#10;Description automatically generated">
            <a:extLst>
              <a:ext uri="{FF2B5EF4-FFF2-40B4-BE49-F238E27FC236}">
                <a16:creationId xmlns:a16="http://schemas.microsoft.com/office/drawing/2014/main" id="{D60B94EC-9E3C-F858-C0CF-89BC4E0B4237}"/>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981370" y="1806103"/>
            <a:ext cx="4016666" cy="267777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a:extLst>
              <a:ext uri="{FF2B5EF4-FFF2-40B4-BE49-F238E27FC236}">
                <a16:creationId xmlns:a16="http://schemas.microsoft.com/office/drawing/2014/main" id="{E8160ED6-2541-5F7D-47F4-56881105FA1F}"/>
              </a:ext>
            </a:extLst>
          </p:cNvPr>
          <p:cNvSpPr txBox="1"/>
          <p:nvPr/>
        </p:nvSpPr>
        <p:spPr>
          <a:xfrm>
            <a:off x="7981370" y="4465485"/>
            <a:ext cx="2922443" cy="230832"/>
          </a:xfrm>
          <a:prstGeom prst="rect">
            <a:avLst/>
          </a:prstGeom>
          <a:noFill/>
        </p:spPr>
        <p:txBody>
          <a:bodyPr wrap="square" rtlCol="0">
            <a:spAutoFit/>
          </a:bodyPr>
          <a:lstStyle/>
          <a:p>
            <a:r>
              <a:rPr lang="en-US" sz="900">
                <a:hlinkClick r:id="rId4" tooltip="https://calaborlawnews.com/lawsuit/california-wrongful-termination-labor-law.php"/>
              </a:rPr>
              <a:t>This Photo</a:t>
            </a:r>
            <a:r>
              <a:rPr lang="en-US" sz="900"/>
              <a:t> by Unknown Author is licensed under </a:t>
            </a:r>
            <a:r>
              <a:rPr lang="en-US" sz="900">
                <a:hlinkClick r:id="rId5" tooltip="https://creativecommons.org/licenses/by-nd/3.0/"/>
              </a:rPr>
              <a:t>CC BY-ND</a:t>
            </a:r>
            <a:endParaRPr lang="en-US" sz="900"/>
          </a:p>
        </p:txBody>
      </p:sp>
    </p:spTree>
    <p:extLst>
      <p:ext uri="{BB962C8B-B14F-4D97-AF65-F5344CB8AC3E}">
        <p14:creationId xmlns:p14="http://schemas.microsoft.com/office/powerpoint/2010/main" val="217751245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DBE19-0674-ACDE-94A6-7DD120850AA8}"/>
              </a:ext>
            </a:extLst>
          </p:cNvPr>
          <p:cNvSpPr>
            <a:spLocks noGrp="1"/>
          </p:cNvSpPr>
          <p:nvPr>
            <p:ph type="title"/>
          </p:nvPr>
        </p:nvSpPr>
        <p:spPr/>
        <p:txBody>
          <a:bodyPr/>
          <a:lstStyle/>
          <a:p>
            <a:r>
              <a:rPr lang="en-US">
                <a:ea typeface="Calibri"/>
                <a:cs typeface="Calibri"/>
              </a:rPr>
              <a:t>Malpractice</a:t>
            </a:r>
            <a:endParaRPr lang="en-US"/>
          </a:p>
        </p:txBody>
      </p:sp>
      <p:sp>
        <p:nvSpPr>
          <p:cNvPr id="3" name="Content Placeholder 2">
            <a:extLst>
              <a:ext uri="{FF2B5EF4-FFF2-40B4-BE49-F238E27FC236}">
                <a16:creationId xmlns:a16="http://schemas.microsoft.com/office/drawing/2014/main" id="{10B14032-C73E-BE52-BF8D-AE0AAF99D79F}"/>
              </a:ext>
            </a:extLst>
          </p:cNvPr>
          <p:cNvSpPr>
            <a:spLocks noGrp="1"/>
          </p:cNvSpPr>
          <p:nvPr>
            <p:ph idx="1"/>
          </p:nvPr>
        </p:nvSpPr>
        <p:spPr/>
        <p:txBody>
          <a:bodyPr vert="horz" lIns="91440" tIns="45720" rIns="91440" bIns="45720" rtlCol="0" anchor="t">
            <a:normAutofit/>
          </a:bodyPr>
          <a:lstStyle/>
          <a:p>
            <a:pPr marL="457200" indent="-457200">
              <a:buChar char="•"/>
            </a:pPr>
            <a:r>
              <a:rPr lang="en-US" sz="2600" b="0" dirty="0">
                <a:ea typeface="Calibri"/>
                <a:cs typeface="Calibri"/>
              </a:rPr>
              <a:t>Def: Negligence that results in harm to the patient</a:t>
            </a:r>
            <a:endParaRPr lang="en-US" dirty="0">
              <a:ea typeface="Calibri" panose="020F0502020204030204"/>
              <a:cs typeface="Calibri" panose="020F0502020204030204"/>
            </a:endParaRPr>
          </a:p>
          <a:p>
            <a:pPr marL="457200" indent="-457200">
              <a:buChar char="•"/>
            </a:pPr>
            <a:r>
              <a:rPr lang="en-US" sz="2600" b="0" dirty="0">
                <a:ea typeface="Calibri"/>
                <a:cs typeface="Calibri"/>
              </a:rPr>
              <a:t>To prevent being sued, perform procedures in the way you were trained and only do what you can do</a:t>
            </a:r>
            <a:endParaRPr lang="en-US" sz="2600" dirty="0">
              <a:ea typeface="Calibri"/>
              <a:cs typeface="Calibri"/>
            </a:endParaRPr>
          </a:p>
          <a:p>
            <a:pPr marL="457200" indent="-457200">
              <a:buChar char="•"/>
            </a:pPr>
            <a:r>
              <a:rPr lang="en-US" sz="2600" b="0" dirty="0">
                <a:ea typeface="Calibri"/>
                <a:cs typeface="Calibri"/>
              </a:rPr>
              <a:t>Stay within your role as defined by the employer</a:t>
            </a:r>
          </a:p>
          <a:p>
            <a:endParaRPr lang="en-US" sz="2600" b="0">
              <a:ea typeface="Calibri"/>
              <a:cs typeface="Calibri"/>
            </a:endParaRPr>
          </a:p>
        </p:txBody>
      </p:sp>
      <p:pic>
        <p:nvPicPr>
          <p:cNvPr id="5" name="Picture 4" descr="A gavel and a book&#10;&#10;Description automatically generated">
            <a:extLst>
              <a:ext uri="{FF2B5EF4-FFF2-40B4-BE49-F238E27FC236}">
                <a16:creationId xmlns:a16="http://schemas.microsoft.com/office/drawing/2014/main" id="{D304A17D-711C-E332-69B3-49CEDEBAD7FC}"/>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817064" y="3615062"/>
            <a:ext cx="3311473" cy="24247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Graphic 6" descr="A lightbulb">
            <a:extLst>
              <a:ext uri="{FF2B5EF4-FFF2-40B4-BE49-F238E27FC236}">
                <a16:creationId xmlns:a16="http://schemas.microsoft.com/office/drawing/2014/main" id="{65FDFCD9-60CD-6256-43CB-415B5BC167A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578217" y="369553"/>
            <a:ext cx="984504" cy="984504"/>
          </a:xfrm>
          <a:prstGeom prst="rect">
            <a:avLst/>
          </a:prstGeom>
        </p:spPr>
      </p:pic>
    </p:spTree>
    <p:extLst>
      <p:ext uri="{BB962C8B-B14F-4D97-AF65-F5344CB8AC3E}">
        <p14:creationId xmlns:p14="http://schemas.microsoft.com/office/powerpoint/2010/main" val="884523364"/>
      </p:ext>
    </p:extLst>
  </p:cSld>
  <p:clrMapOvr>
    <a:masterClrMapping/>
  </p:clrMapOvr>
  <p:extLst>
    <p:ext uri="{6950BFC3-D8DA-4A85-94F7-54DA5524770B}">
      <p188:commentRel xmlns:p188="http://schemas.microsoft.com/office/powerpoint/2018/8/main" r:id="rId2"/>
    </p:ext>
  </p:extLs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Competency 7</a:t>
            </a:r>
          </a:p>
        </p:txBody>
      </p:sp>
      <p:sp>
        <p:nvSpPr>
          <p:cNvPr id="3" name="Content Placeholder 2"/>
          <p:cNvSpPr>
            <a:spLocks noGrp="1"/>
          </p:cNvSpPr>
          <p:nvPr>
            <p:ph sz="quarter" idx="1"/>
          </p:nvPr>
        </p:nvSpPr>
        <p:spPr/>
        <p:txBody>
          <a:bodyPr/>
          <a:lstStyle/>
          <a:p>
            <a:r>
              <a:rPr lang="en-US" sz="2400"/>
              <a:t>Identify the legal issues for accurate documentation, informed consent, and advanced directives</a:t>
            </a:r>
          </a:p>
          <a:p>
            <a:pPr marL="11430" indent="-457200">
              <a:buFont typeface="Arial" panose="020B0604020202020204" pitchFamily="34" charset="0"/>
              <a:buChar char="•"/>
            </a:pPr>
            <a:r>
              <a:rPr lang="en-US" sz="2400" b="0"/>
              <a:t>Discuss accurate documentation</a:t>
            </a:r>
          </a:p>
          <a:p>
            <a:pPr marL="11430" indent="-457200">
              <a:buFont typeface="Arial" panose="020B0604020202020204" pitchFamily="34" charset="0"/>
              <a:buChar char="•"/>
            </a:pPr>
            <a:r>
              <a:rPr lang="en-US" sz="2400" b="0"/>
              <a:t>Define Informed Consent</a:t>
            </a:r>
          </a:p>
          <a:p>
            <a:pPr marL="11430" indent="-457200">
              <a:buFont typeface="Arial" panose="020B0604020202020204" pitchFamily="34" charset="0"/>
              <a:buChar char="•"/>
            </a:pPr>
            <a:r>
              <a:rPr lang="en-US" sz="2400" b="0"/>
              <a:t>Discuss Advanced Directives</a:t>
            </a:r>
          </a:p>
          <a:p>
            <a:endParaRPr lang="en-US"/>
          </a:p>
        </p:txBody>
      </p:sp>
      <p:pic>
        <p:nvPicPr>
          <p:cNvPr id="4" name="Picture 3" descr="A water droplet falling into a heart shape&#10;&#10;Description automatically generated">
            <a:extLst>
              <a:ext uri="{FF2B5EF4-FFF2-40B4-BE49-F238E27FC236}">
                <a16:creationId xmlns:a16="http://schemas.microsoft.com/office/drawing/2014/main" id="{D9749E0C-BF19-C567-F610-09C39A5B4186}"/>
              </a:ext>
            </a:extLst>
          </p:cNvPr>
          <p:cNvPicPr>
            <a:picLocks noChangeAspect="1"/>
          </p:cNvPicPr>
          <p:nvPr/>
        </p:nvPicPr>
        <p:blipFill>
          <a:blip r:embed="rId2">
            <a:alphaModFix amt="11000"/>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33274" y="0"/>
            <a:ext cx="11858726" cy="6858000"/>
          </a:xfrm>
          <a:prstGeom prst="rect">
            <a:avLst/>
          </a:prstGeom>
        </p:spPr>
      </p:pic>
      <p:sp>
        <p:nvSpPr>
          <p:cNvPr id="5" name="TextBox 4">
            <a:extLst>
              <a:ext uri="{FF2B5EF4-FFF2-40B4-BE49-F238E27FC236}">
                <a16:creationId xmlns:a16="http://schemas.microsoft.com/office/drawing/2014/main" id="{816B257E-5A85-4A00-691F-A154D566FAE6}"/>
              </a:ext>
            </a:extLst>
          </p:cNvPr>
          <p:cNvSpPr txBox="1"/>
          <p:nvPr/>
        </p:nvSpPr>
        <p:spPr>
          <a:xfrm>
            <a:off x="632489" y="6573256"/>
            <a:ext cx="4471103"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95DA"/>
                </a:solidFill>
                <a:effectLst/>
                <a:uLnTx/>
                <a:uFillTx/>
                <a:latin typeface="Calibri" panose="020F0502020204030204"/>
                <a:ea typeface="+mn-ea"/>
                <a:cs typeface="+mn-cs"/>
                <a:hlinkClick r:id="rId3" tooltip="https://epitemnein-epitomic.blogspot.com/2014/01/cultivating-supremacy-of-compassion.html">
                  <a:extLst>
                    <a:ext uri="{A12FA001-AC4F-418D-AE19-62706E023703}">
                      <ahyp:hlinkClr xmlns:ahyp="http://schemas.microsoft.com/office/drawing/2018/hyperlinkcolor" val="tx"/>
                    </a:ext>
                  </a:extLst>
                </a:hlinkClick>
              </a:rPr>
              <a:t>This Photo</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rPr>
              <a:t> by Unknown Author is licensed under </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hlinkClick r:id="rId4" tooltip="https://creativecommons.org/licenses/by-nc-nd/3.0/"/>
              </a:rPr>
              <a:t>CC BY-NC-ND</a:t>
            </a:r>
            <a:endParaRPr kumimoji="0" lang="en-US" sz="900" b="0" i="0" u="none" strike="noStrike" kern="1200" cap="none" spc="0" normalizeH="0" baseline="0" noProof="0">
              <a:ln>
                <a:noFill/>
              </a:ln>
              <a:solidFill>
                <a:srgbClr val="003C66"/>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4770223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Legal Issues in Documentation </a:t>
            </a:r>
          </a:p>
        </p:txBody>
      </p:sp>
      <p:sp>
        <p:nvSpPr>
          <p:cNvPr id="3" name="Content Placeholder 2"/>
          <p:cNvSpPr>
            <a:spLocks noGrp="1"/>
          </p:cNvSpPr>
          <p:nvPr>
            <p:ph sz="quarter" idx="1"/>
          </p:nvPr>
        </p:nvSpPr>
        <p:spPr/>
        <p:txBody>
          <a:bodyPr>
            <a:normAutofit/>
          </a:bodyPr>
          <a:lstStyle/>
          <a:p>
            <a:pPr marL="457200" indent="-457200">
              <a:buFont typeface="Arial" panose="020B0604020202020204" pitchFamily="34" charset="0"/>
              <a:buChar char="•"/>
            </a:pPr>
            <a:r>
              <a:rPr lang="en-US" b="0"/>
              <a:t>The legal system relies primarily on documentation when negligence is alleged </a:t>
            </a:r>
          </a:p>
          <a:p>
            <a:pPr marL="457200" indent="-457200">
              <a:buFont typeface="Arial" panose="020B0604020202020204" pitchFamily="34" charset="0"/>
              <a:buChar char="•"/>
            </a:pPr>
            <a:r>
              <a:rPr lang="en-US" b="0"/>
              <a:t>Poor documentation = poor defense</a:t>
            </a:r>
          </a:p>
          <a:p>
            <a:pPr marL="457200" indent="-457200">
              <a:buFont typeface="Arial" panose="020B0604020202020204" pitchFamily="34" charset="0"/>
              <a:buChar char="•"/>
            </a:pPr>
            <a:r>
              <a:rPr lang="en-US" b="0"/>
              <a:t>No documentation = no defense</a:t>
            </a:r>
          </a:p>
          <a:p>
            <a:pPr marL="457200" indent="-457200">
              <a:buFont typeface="Arial" panose="020B0604020202020204" pitchFamily="34" charset="0"/>
              <a:buChar char="•"/>
            </a:pPr>
            <a:r>
              <a:rPr lang="en-US" b="0"/>
              <a:t>If it wasn’t charted/documented, it wasn’t done</a:t>
            </a:r>
          </a:p>
          <a:p>
            <a:pPr marL="457200" indent="-457200">
              <a:buFont typeface="Arial" panose="020B0604020202020204" pitchFamily="34" charset="0"/>
              <a:buChar char="•"/>
            </a:pPr>
            <a:r>
              <a:rPr lang="en-US" b="0"/>
              <a:t>If it </a:t>
            </a:r>
            <a:r>
              <a:rPr lang="en-US" b="0" i="1"/>
              <a:t>was</a:t>
            </a:r>
            <a:r>
              <a:rPr lang="en-US" b="0"/>
              <a:t> documented, it better have been done</a:t>
            </a:r>
          </a:p>
          <a:p>
            <a:pPr marL="1143000" lvl="1" indent="-457200"/>
            <a:r>
              <a:rPr lang="en-US"/>
              <a:t>F</a:t>
            </a:r>
            <a:r>
              <a:rPr lang="en-US" b="0"/>
              <a:t>alse documentation is fraud</a:t>
            </a:r>
          </a:p>
          <a:p>
            <a:pPr marL="457200" indent="-457200">
              <a:buFont typeface="Arial" panose="020B0604020202020204" pitchFamily="34" charset="0"/>
              <a:buChar char="•"/>
            </a:pPr>
            <a:r>
              <a:rPr lang="en-US" b="0"/>
              <a:t>Altering a medical record = a criminal offense</a:t>
            </a:r>
          </a:p>
          <a:p>
            <a:pPr marL="457200" indent="-457200">
              <a:buFont typeface="Arial" panose="020B0604020202020204" pitchFamily="34" charset="0"/>
              <a:buChar char="•"/>
            </a:pPr>
            <a:endParaRPr lang="en-US" b="0"/>
          </a:p>
          <a:p>
            <a:endParaRPr lang="en-US"/>
          </a:p>
        </p:txBody>
      </p:sp>
    </p:spTree>
    <p:extLst>
      <p:ext uri="{BB962C8B-B14F-4D97-AF65-F5344CB8AC3E}">
        <p14:creationId xmlns:p14="http://schemas.microsoft.com/office/powerpoint/2010/main" val="114620721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140402"/>
          </a:xfrm>
        </p:spPr>
        <p:txBody>
          <a:bodyPr/>
          <a:lstStyle/>
          <a:p>
            <a:r>
              <a:rPr lang="en-US"/>
              <a:t>Informed Consent</a:t>
            </a:r>
          </a:p>
        </p:txBody>
      </p:sp>
      <p:sp>
        <p:nvSpPr>
          <p:cNvPr id="3" name="Content Placeholder 2"/>
          <p:cNvSpPr>
            <a:spLocks noGrp="1"/>
          </p:cNvSpPr>
          <p:nvPr>
            <p:ph sz="quarter" idx="1"/>
          </p:nvPr>
        </p:nvSpPr>
        <p:spPr>
          <a:xfrm>
            <a:off x="838200" y="1505528"/>
            <a:ext cx="10515600" cy="5066411"/>
          </a:xfrm>
        </p:spPr>
        <p:txBody>
          <a:bodyPr>
            <a:normAutofit fontScale="92500" lnSpcReduction="10000"/>
          </a:bodyPr>
          <a:lstStyle/>
          <a:p>
            <a:r>
              <a:rPr lang="en-US"/>
              <a:t>Definition of Informed Consent</a:t>
            </a:r>
          </a:p>
          <a:p>
            <a:pPr marL="457200" indent="-457200">
              <a:buFont typeface="Arial" panose="020B0604020202020204" pitchFamily="34" charset="0"/>
              <a:buChar char="•"/>
            </a:pPr>
            <a:r>
              <a:rPr lang="en-US" b="0"/>
              <a:t>To give permission for a procedure after it has been explained along with the possible risks. </a:t>
            </a:r>
          </a:p>
          <a:p>
            <a:r>
              <a:rPr lang="en-US"/>
              <a:t>Example of when informed consent is needed</a:t>
            </a:r>
          </a:p>
          <a:p>
            <a:pPr marL="457200" indent="-457200">
              <a:buFont typeface="Arial" panose="020B0604020202020204" pitchFamily="34" charset="0"/>
              <a:buChar char="•"/>
            </a:pPr>
            <a:r>
              <a:rPr lang="en-US" b="0"/>
              <a:t>Before surgical procedures</a:t>
            </a:r>
          </a:p>
          <a:p>
            <a:pPr marL="457200" indent="-457200">
              <a:buFont typeface="Arial" panose="020B0604020202020204" pitchFamily="34" charset="0"/>
              <a:buChar char="•"/>
            </a:pPr>
            <a:r>
              <a:rPr lang="en-US" b="0"/>
              <a:t>Before receiving treatments like chemotherapy</a:t>
            </a:r>
          </a:p>
          <a:p>
            <a:pPr marL="457200" indent="-457200">
              <a:buFont typeface="Arial" panose="020B0604020202020204" pitchFamily="34" charset="0"/>
              <a:buChar char="•"/>
            </a:pPr>
            <a:r>
              <a:rPr lang="en-US" b="0"/>
              <a:t>Before taking high risk medications</a:t>
            </a:r>
          </a:p>
          <a:p>
            <a:pPr marL="457200" indent="-457200">
              <a:buFont typeface="Arial" panose="020B0604020202020204" pitchFamily="34" charset="0"/>
              <a:buChar char="•"/>
            </a:pPr>
            <a:r>
              <a:rPr lang="en-US" b="0"/>
              <a:t>Before anesthesia</a:t>
            </a:r>
          </a:p>
          <a:p>
            <a:pPr marL="457200" indent="-457200">
              <a:buFont typeface="Arial" panose="020B0604020202020204" pitchFamily="34" charset="0"/>
              <a:buChar char="•"/>
            </a:pPr>
            <a:r>
              <a:rPr lang="en-US" b="0"/>
              <a:t>Before blood transfusions</a:t>
            </a:r>
          </a:p>
          <a:p>
            <a:pPr marL="457200" indent="-457200">
              <a:buFont typeface="Arial" panose="020B0604020202020204" pitchFamily="34" charset="0"/>
              <a:buChar char="•"/>
            </a:pPr>
            <a:r>
              <a:rPr lang="en-US" b="0"/>
              <a:t>More information: </a:t>
            </a:r>
          </a:p>
          <a:p>
            <a:pPr marL="1143000" lvl="1" indent="-457200"/>
            <a:r>
              <a:rPr lang="en-US" sz="1500" b="0">
                <a:hlinkClick r:id="rId2"/>
              </a:rPr>
              <a:t>https://my.clevelandclinic.org/health/treatments/24268-informed-consent</a:t>
            </a:r>
            <a:r>
              <a:rPr lang="en-US" sz="1500" b="0"/>
              <a:t> </a:t>
            </a:r>
          </a:p>
          <a:p>
            <a:pPr marL="1143000" lvl="1" indent="-457200"/>
            <a:r>
              <a:rPr lang="en-US" sz="1500" b="0">
                <a:hlinkClick r:id="rId3"/>
              </a:rPr>
              <a:t>https://www.ncbi.nlm.nih.gov/books/NBK430827/</a:t>
            </a:r>
            <a:r>
              <a:rPr lang="en-US" sz="1500" b="0"/>
              <a:t> </a:t>
            </a:r>
          </a:p>
        </p:txBody>
      </p:sp>
    </p:spTree>
    <p:extLst>
      <p:ext uri="{BB962C8B-B14F-4D97-AF65-F5344CB8AC3E}">
        <p14:creationId xmlns:p14="http://schemas.microsoft.com/office/powerpoint/2010/main" val="76772280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a:t>Advanced Directives</a:t>
            </a:r>
          </a:p>
        </p:txBody>
      </p:sp>
      <p:sp>
        <p:nvSpPr>
          <p:cNvPr id="3" name="Content Placeholder 2"/>
          <p:cNvSpPr>
            <a:spLocks noGrp="1"/>
          </p:cNvSpPr>
          <p:nvPr>
            <p:ph sz="quarter" idx="1"/>
          </p:nvPr>
        </p:nvSpPr>
        <p:spPr/>
        <p:txBody>
          <a:bodyPr vert="horz" lIns="91440" tIns="45720" rIns="91440" bIns="45720" rtlCol="0" anchor="t">
            <a:normAutofit/>
          </a:bodyPr>
          <a:lstStyle/>
          <a:p>
            <a:r>
              <a:rPr lang="en-US" dirty="0"/>
              <a:t>Consequences when no Advanced Directives</a:t>
            </a:r>
          </a:p>
          <a:p>
            <a:pPr lvl="1"/>
            <a:r>
              <a:rPr lang="en-US" dirty="0"/>
              <a:t>Physician and family (next of kin) will make the decisions on client’s behalf</a:t>
            </a:r>
            <a:endParaRPr lang="en-US" dirty="0">
              <a:ea typeface="Calibri"/>
              <a:cs typeface="Calibri"/>
            </a:endParaRPr>
          </a:p>
          <a:p>
            <a:pPr lvl="1"/>
            <a:r>
              <a:rPr lang="en-US" dirty="0"/>
              <a:t>Next of kin may or may not be motivated by the best interest of the patient</a:t>
            </a:r>
            <a:endParaRPr lang="en-US" dirty="0">
              <a:ea typeface="Calibri"/>
              <a:cs typeface="Calibri"/>
            </a:endParaRPr>
          </a:p>
          <a:p>
            <a:pPr lvl="2"/>
            <a:r>
              <a:rPr lang="en-US" dirty="0"/>
              <a:t>Estranged spouse</a:t>
            </a:r>
            <a:endParaRPr lang="en-US" dirty="0">
              <a:ea typeface="Calibri"/>
              <a:cs typeface="Calibri"/>
            </a:endParaRPr>
          </a:p>
          <a:p>
            <a:pPr lvl="2"/>
            <a:r>
              <a:rPr lang="en-US" dirty="0"/>
              <a:t>Adversarial family member</a:t>
            </a:r>
            <a:endParaRPr lang="en-US" dirty="0">
              <a:ea typeface="Calibri"/>
              <a:cs typeface="Calibri"/>
            </a:endParaRPr>
          </a:p>
          <a:p>
            <a:pPr lvl="1"/>
            <a:r>
              <a:rPr lang="en-US" dirty="0"/>
              <a:t>Advanced directives must have legal standing in state of residence</a:t>
            </a:r>
            <a:endParaRPr lang="en-US" dirty="0">
              <a:ea typeface="Calibri"/>
              <a:cs typeface="Calibri"/>
            </a:endParaRPr>
          </a:p>
          <a:p>
            <a:pPr lvl="1"/>
            <a:r>
              <a:rPr lang="en-US" dirty="0"/>
              <a:t>May be prepared by a lawyer</a:t>
            </a:r>
            <a:endParaRPr lang="en-US" dirty="0">
              <a:ea typeface="Calibri"/>
              <a:cs typeface="Calibri"/>
            </a:endParaRPr>
          </a:p>
          <a:p>
            <a:pPr lvl="1"/>
            <a:r>
              <a:rPr lang="en-US" dirty="0"/>
              <a:t>In MN: form must be signed by 2 witnesses or notarized</a:t>
            </a:r>
            <a:endParaRPr lang="en-US" dirty="0">
              <a:ea typeface="Calibri"/>
              <a:cs typeface="Calibri"/>
            </a:endParaRPr>
          </a:p>
          <a:p>
            <a:pPr lvl="1"/>
            <a:r>
              <a:rPr lang="en-US"/>
              <a:t>Resource for advanced directives: </a:t>
            </a:r>
            <a:r>
              <a:rPr lang="en-US" dirty="0">
                <a:ea typeface="+mn-lt"/>
                <a:cs typeface="+mn-lt"/>
                <a:hlinkClick r:id="rId2"/>
              </a:rPr>
              <a:t>PREPARE</a:t>
            </a:r>
            <a:endParaRPr lang="en-US">
              <a:ea typeface="+mn-lt"/>
              <a:cs typeface="+mn-lt"/>
            </a:endParaRPr>
          </a:p>
          <a:p>
            <a:pPr marL="457200" lvl="1" indent="0">
              <a:buNone/>
            </a:pPr>
            <a:endParaRPr lang="en-US" dirty="0">
              <a:ea typeface="Calibri"/>
              <a:cs typeface="Calibri"/>
            </a:endParaRPr>
          </a:p>
        </p:txBody>
      </p:sp>
    </p:spTree>
    <p:extLst>
      <p:ext uri="{BB962C8B-B14F-4D97-AF65-F5344CB8AC3E}">
        <p14:creationId xmlns:p14="http://schemas.microsoft.com/office/powerpoint/2010/main" val="80919869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Competency 8</a:t>
            </a:r>
          </a:p>
        </p:txBody>
      </p:sp>
      <p:sp>
        <p:nvSpPr>
          <p:cNvPr id="3" name="Content Placeholder 2"/>
          <p:cNvSpPr>
            <a:spLocks noGrp="1"/>
          </p:cNvSpPr>
          <p:nvPr>
            <p:ph sz="quarter" idx="1"/>
          </p:nvPr>
        </p:nvSpPr>
        <p:spPr/>
        <p:txBody>
          <a:bodyPr/>
          <a:lstStyle/>
          <a:p>
            <a:r>
              <a:rPr lang="en-US" sz="2400"/>
              <a:t>Describe the consequences of inappropriate use of health data (including use of social media and email) in terms of disciplinary action</a:t>
            </a:r>
          </a:p>
          <a:p>
            <a:pPr marL="11430" indent="-457200">
              <a:buFont typeface="Arial" panose="020B0604020202020204" pitchFamily="34" charset="0"/>
              <a:buChar char="•"/>
            </a:pPr>
            <a:r>
              <a:rPr lang="en-US" sz="2400" b="0"/>
              <a:t>Define social media</a:t>
            </a:r>
          </a:p>
          <a:p>
            <a:pPr marL="11430" indent="-457200">
              <a:buFont typeface="Arial" panose="020B0604020202020204" pitchFamily="34" charset="0"/>
              <a:buChar char="•"/>
            </a:pPr>
            <a:r>
              <a:rPr lang="en-US" sz="2400" b="0"/>
              <a:t>Discuss inappropriate use of social media</a:t>
            </a:r>
          </a:p>
          <a:p>
            <a:pPr marL="11430" indent="-457200">
              <a:buFont typeface="Arial" panose="020B0604020202020204" pitchFamily="34" charset="0"/>
              <a:buChar char="•"/>
            </a:pPr>
            <a:r>
              <a:rPr lang="en-US" sz="2400" b="0"/>
              <a:t>Describe consequences when social media is inappropriately used</a:t>
            </a:r>
          </a:p>
          <a:p>
            <a:endParaRPr lang="en-US"/>
          </a:p>
        </p:txBody>
      </p:sp>
      <p:pic>
        <p:nvPicPr>
          <p:cNvPr id="4" name="Picture 3" descr="A water droplet falling into a heart shape&#10;&#10;Description automatically generated">
            <a:extLst>
              <a:ext uri="{FF2B5EF4-FFF2-40B4-BE49-F238E27FC236}">
                <a16:creationId xmlns:a16="http://schemas.microsoft.com/office/drawing/2014/main" id="{24C3CA01-7D51-57AB-A39D-75AEDB93586D}"/>
              </a:ext>
            </a:extLst>
          </p:cNvPr>
          <p:cNvPicPr>
            <a:picLocks noChangeAspect="1"/>
          </p:cNvPicPr>
          <p:nvPr/>
        </p:nvPicPr>
        <p:blipFill>
          <a:blip r:embed="rId2">
            <a:alphaModFix amt="11000"/>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32289" y="0"/>
            <a:ext cx="11858726" cy="6858000"/>
          </a:xfrm>
          <a:prstGeom prst="rect">
            <a:avLst/>
          </a:prstGeom>
        </p:spPr>
      </p:pic>
      <p:sp>
        <p:nvSpPr>
          <p:cNvPr id="5" name="TextBox 4">
            <a:extLst>
              <a:ext uri="{FF2B5EF4-FFF2-40B4-BE49-F238E27FC236}">
                <a16:creationId xmlns:a16="http://schemas.microsoft.com/office/drawing/2014/main" id="{261A9F08-BC84-F8FB-E72A-C5C648190BF4}"/>
              </a:ext>
            </a:extLst>
          </p:cNvPr>
          <p:cNvSpPr txBox="1"/>
          <p:nvPr/>
        </p:nvSpPr>
        <p:spPr>
          <a:xfrm>
            <a:off x="632489" y="6573256"/>
            <a:ext cx="4471103"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95DA"/>
                </a:solidFill>
                <a:effectLst/>
                <a:uLnTx/>
                <a:uFillTx/>
                <a:latin typeface="Calibri" panose="020F0502020204030204"/>
                <a:ea typeface="+mn-ea"/>
                <a:cs typeface="+mn-cs"/>
                <a:hlinkClick r:id="rId3" tooltip="https://epitemnein-epitomic.blogspot.com/2014/01/cultivating-supremacy-of-compassion.html">
                  <a:extLst>
                    <a:ext uri="{A12FA001-AC4F-418D-AE19-62706E023703}">
                      <ahyp:hlinkClr xmlns:ahyp="http://schemas.microsoft.com/office/drawing/2018/hyperlinkcolor" val="tx"/>
                    </a:ext>
                  </a:extLst>
                </a:hlinkClick>
              </a:rPr>
              <a:t>This Photo</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rPr>
              <a:t> by Unknown Author is licensed under </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hlinkClick r:id="rId4" tooltip="https://creativecommons.org/licenses/by-nc-nd/3.0/"/>
              </a:rPr>
              <a:t>CC BY-NC-ND</a:t>
            </a:r>
            <a:endParaRPr kumimoji="0" lang="en-US" sz="900" b="0" i="0" u="none" strike="noStrike" kern="1200" cap="none" spc="0" normalizeH="0" baseline="0" noProof="0">
              <a:ln>
                <a:noFill/>
              </a:ln>
              <a:solidFill>
                <a:srgbClr val="003C66"/>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941498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Social Media Devices and Platforms</a:t>
            </a:r>
          </a:p>
        </p:txBody>
      </p:sp>
      <p:sp>
        <p:nvSpPr>
          <p:cNvPr id="3" name="Content Placeholder 2"/>
          <p:cNvSpPr>
            <a:spLocks noGrp="1"/>
          </p:cNvSpPr>
          <p:nvPr>
            <p:ph sz="quarter" idx="1"/>
          </p:nvPr>
        </p:nvSpPr>
        <p:spPr/>
        <p:txBody>
          <a:bodyPr vert="horz" lIns="91440" tIns="45720" rIns="91440" bIns="45720" rtlCol="0" anchor="t">
            <a:normAutofit/>
          </a:bodyPr>
          <a:lstStyle/>
          <a:p>
            <a:pPr marL="457200" lvl="0" indent="-457200">
              <a:buFont typeface="Arial" panose="020B0604020202020204" pitchFamily="34" charset="0"/>
              <a:buChar char="•"/>
            </a:pPr>
            <a:r>
              <a:rPr lang="en-US" b="0"/>
              <a:t>Computer</a:t>
            </a:r>
          </a:p>
          <a:p>
            <a:pPr marL="457200" lvl="0" indent="-457200">
              <a:buFont typeface="Arial" panose="020B0604020202020204" pitchFamily="34" charset="0"/>
              <a:buChar char="•"/>
            </a:pPr>
            <a:r>
              <a:rPr lang="en-US" b="0"/>
              <a:t>Cell phones</a:t>
            </a:r>
          </a:p>
          <a:p>
            <a:pPr marL="457200" lvl="0" indent="-457200">
              <a:buFont typeface="Arial" panose="020B0604020202020204" pitchFamily="34" charset="0"/>
              <a:buChar char="•"/>
            </a:pPr>
            <a:r>
              <a:rPr lang="en-US" b="0"/>
              <a:t>iPod</a:t>
            </a:r>
          </a:p>
          <a:p>
            <a:pPr marL="457200" indent="-457200">
              <a:buFont typeface="Arial" panose="020B0604020202020204" pitchFamily="34" charset="0"/>
              <a:buChar char="•"/>
            </a:pPr>
            <a:r>
              <a:rPr lang="en-US" b="0"/>
              <a:t>Social networking sites</a:t>
            </a:r>
          </a:p>
          <a:p>
            <a:pPr marL="1143000" lvl="1" indent="-457200">
              <a:buFont typeface="Courier New" panose="020B0604020202020204" pitchFamily="34" charset="0"/>
              <a:buChar char="o"/>
            </a:pPr>
            <a:r>
              <a:rPr lang="en-US" b="0" dirty="0"/>
              <a:t>X</a:t>
            </a:r>
            <a:r>
              <a:rPr lang="en-US" dirty="0"/>
              <a:t>, Facebook, Snapchat, </a:t>
            </a:r>
            <a:r>
              <a:rPr lang="en-US"/>
              <a:t>etc.</a:t>
            </a:r>
            <a:endParaRPr lang="en-US">
              <a:ea typeface="Calibri"/>
              <a:cs typeface="Calibri"/>
            </a:endParaRPr>
          </a:p>
          <a:p>
            <a:pPr marL="1143000" lvl="1" indent="-457200">
              <a:buFont typeface="Courier New" panose="020B0604020202020204" pitchFamily="34" charset="0"/>
              <a:buChar char="o"/>
            </a:pPr>
            <a:r>
              <a:rPr lang="en-US"/>
              <a:t>Caring Bridge</a:t>
            </a:r>
            <a:endParaRPr lang="en-US" dirty="0">
              <a:ea typeface="Calibri"/>
              <a:cs typeface="Calibri"/>
            </a:endParaRPr>
          </a:p>
          <a:p>
            <a:pPr marL="457200" lvl="0" indent="-457200">
              <a:buFont typeface="Arial" panose="020B0604020202020204" pitchFamily="34" charset="0"/>
              <a:buChar char="•"/>
            </a:pPr>
            <a:r>
              <a:rPr lang="en-US" b="0"/>
              <a:t>Texting</a:t>
            </a:r>
          </a:p>
          <a:p>
            <a:pPr marL="457200" lvl="0" indent="-457200">
              <a:buFont typeface="Arial" panose="020B0604020202020204" pitchFamily="34" charset="0"/>
              <a:buChar char="•"/>
            </a:pPr>
            <a:r>
              <a:rPr lang="en-US" b="0"/>
              <a:t>Cameras</a:t>
            </a:r>
          </a:p>
          <a:p>
            <a:endParaRPr lang="en-US"/>
          </a:p>
        </p:txBody>
      </p:sp>
      <p:pic>
        <p:nvPicPr>
          <p:cNvPr id="5" name="Picture 4" descr="A group of cubes with logos&#10;&#10;Description automatically generated">
            <a:extLst>
              <a:ext uri="{FF2B5EF4-FFF2-40B4-BE49-F238E27FC236}">
                <a16:creationId xmlns:a16="http://schemas.microsoft.com/office/drawing/2014/main" id="{EB3068D8-3AF9-8B84-AF11-F69D65C32C4D}"/>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2820" r="2444"/>
          <a:stretch/>
        </p:blipFill>
        <p:spPr>
          <a:xfrm>
            <a:off x="5581824" y="1825625"/>
            <a:ext cx="4859303" cy="3846945"/>
          </a:xfrm>
          <a:prstGeom prst="rect">
            <a:avLst/>
          </a:prstGeom>
        </p:spPr>
      </p:pic>
      <p:sp>
        <p:nvSpPr>
          <p:cNvPr id="6" name="TextBox 5">
            <a:extLst>
              <a:ext uri="{FF2B5EF4-FFF2-40B4-BE49-F238E27FC236}">
                <a16:creationId xmlns:a16="http://schemas.microsoft.com/office/drawing/2014/main" id="{58D8C598-75D5-D064-3914-5CEE48D21273}"/>
              </a:ext>
            </a:extLst>
          </p:cNvPr>
          <p:cNvSpPr txBox="1"/>
          <p:nvPr/>
        </p:nvSpPr>
        <p:spPr>
          <a:xfrm>
            <a:off x="6551661" y="5557154"/>
            <a:ext cx="2900218" cy="230832"/>
          </a:xfrm>
          <a:prstGeom prst="rect">
            <a:avLst/>
          </a:prstGeom>
          <a:noFill/>
        </p:spPr>
        <p:txBody>
          <a:bodyPr wrap="square" rtlCol="0">
            <a:spAutoFit/>
          </a:bodyPr>
          <a:lstStyle/>
          <a:p>
            <a:r>
              <a:rPr lang="en-US" sz="900">
                <a:hlinkClick r:id="rId3" tooltip="http://www.flickr.com/photos/143601516@N03/28011015990"/>
              </a:rPr>
              <a:t>This Photo</a:t>
            </a:r>
            <a:r>
              <a:rPr lang="en-US" sz="900"/>
              <a:t> by Unknown Author is licensed under </a:t>
            </a:r>
            <a:r>
              <a:rPr lang="en-US" sz="900">
                <a:hlinkClick r:id="rId4" tooltip="https://creativecommons.org/licenses/by/3.0/"/>
              </a:rPr>
              <a:t>CC BY</a:t>
            </a:r>
            <a:endParaRPr lang="en-US" sz="900"/>
          </a:p>
        </p:txBody>
      </p:sp>
    </p:spTree>
    <p:extLst>
      <p:ext uri="{BB962C8B-B14F-4D97-AF65-F5344CB8AC3E}">
        <p14:creationId xmlns:p14="http://schemas.microsoft.com/office/powerpoint/2010/main" val="144954159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a:t>Unacceptable Use of Social Media</a:t>
            </a:r>
            <a:br>
              <a:rPr lang="en-US"/>
            </a:br>
            <a:endParaRPr lang="en-US"/>
          </a:p>
        </p:txBody>
      </p:sp>
      <p:sp>
        <p:nvSpPr>
          <p:cNvPr id="3" name="Content Placeholder 2"/>
          <p:cNvSpPr>
            <a:spLocks noGrp="1"/>
          </p:cNvSpPr>
          <p:nvPr>
            <p:ph sz="quarter" idx="1"/>
          </p:nvPr>
        </p:nvSpPr>
        <p:spPr>
          <a:xfrm>
            <a:off x="838200" y="1536192"/>
            <a:ext cx="10515600" cy="4640771"/>
          </a:xfrm>
        </p:spPr>
        <p:txBody>
          <a:bodyPr/>
          <a:lstStyle/>
          <a:p>
            <a:pPr marL="457200" lvl="0" indent="-457200">
              <a:buFont typeface="Arial" panose="020B0604020202020204" pitchFamily="34" charset="0"/>
              <a:buChar char="•"/>
            </a:pPr>
            <a:r>
              <a:rPr lang="en-US" b="0"/>
              <a:t>While providing care</a:t>
            </a:r>
          </a:p>
          <a:p>
            <a:pPr marL="457200" lvl="0" indent="-457200">
              <a:buFont typeface="Arial" panose="020B0604020202020204" pitchFamily="34" charset="0"/>
              <a:buChar char="•"/>
            </a:pPr>
            <a:r>
              <a:rPr lang="en-US" b="0"/>
              <a:t>When talking to a client, patient, resident or customer</a:t>
            </a:r>
          </a:p>
          <a:p>
            <a:pPr marL="457200" lvl="0" indent="-457200">
              <a:buFont typeface="Arial" panose="020B0604020202020204" pitchFamily="34" charset="0"/>
              <a:buChar char="•"/>
            </a:pPr>
            <a:r>
              <a:rPr lang="en-US" b="0"/>
              <a:t>Private emails when working</a:t>
            </a:r>
          </a:p>
          <a:p>
            <a:pPr marL="457200" lvl="0" indent="-457200">
              <a:buFont typeface="Arial" panose="020B0604020202020204" pitchFamily="34" charset="0"/>
              <a:buChar char="•"/>
            </a:pPr>
            <a:r>
              <a:rPr lang="en-US" b="0"/>
              <a:t>Taking pictures of individuals being cared for </a:t>
            </a:r>
          </a:p>
          <a:p>
            <a:pPr marL="1143000" lvl="1" indent="-457200"/>
            <a:r>
              <a:rPr lang="en-US"/>
              <a:t>Pictures can only be taken on a facility owned device</a:t>
            </a:r>
          </a:p>
          <a:p>
            <a:pPr marL="1143000" lvl="1" indent="-457200"/>
            <a:r>
              <a:rPr lang="en-US"/>
              <a:t>Pictures can only be taken IF a formal consent form has been signed by the client and/or responsible party</a:t>
            </a:r>
            <a:endParaRPr lang="en-US" b="0"/>
          </a:p>
          <a:p>
            <a:pPr marL="457200" lvl="0" indent="-457200">
              <a:buFont typeface="Arial" panose="020B0604020202020204" pitchFamily="34" charset="0"/>
              <a:buChar char="•"/>
            </a:pPr>
            <a:r>
              <a:rPr lang="en-US" b="0"/>
              <a:t>Personal calls when working</a:t>
            </a:r>
          </a:p>
          <a:p>
            <a:pPr marL="457200" lvl="0" indent="-457200">
              <a:buFont typeface="Arial" panose="020B0604020202020204" pitchFamily="34" charset="0"/>
              <a:buChar char="•"/>
            </a:pPr>
            <a:r>
              <a:rPr lang="en-US" b="0"/>
              <a:t>Sharing individuals’ personal information</a:t>
            </a:r>
          </a:p>
          <a:p>
            <a:endParaRPr lang="en-US"/>
          </a:p>
        </p:txBody>
      </p:sp>
      <p:pic>
        <p:nvPicPr>
          <p:cNvPr id="5" name="Graphic 4" descr="A lightbulb">
            <a:extLst>
              <a:ext uri="{FF2B5EF4-FFF2-40B4-BE49-F238E27FC236}">
                <a16:creationId xmlns:a16="http://schemas.microsoft.com/office/drawing/2014/main" id="{262CD22C-C4F6-C8E2-DD07-70A61C5BC80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409266" y="35219"/>
            <a:ext cx="984504" cy="984504"/>
          </a:xfrm>
          <a:prstGeom prst="rect">
            <a:avLst/>
          </a:prstGeom>
        </p:spPr>
      </p:pic>
    </p:spTree>
    <p:extLst>
      <p:ext uri="{BB962C8B-B14F-4D97-AF65-F5344CB8AC3E}">
        <p14:creationId xmlns:p14="http://schemas.microsoft.com/office/powerpoint/2010/main" val="2433868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88DF43-ADA1-00C1-68A7-2A6276F2419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56A3EF7-686D-2CBF-A4F9-260626B7991A}"/>
              </a:ext>
            </a:extLst>
          </p:cNvPr>
          <p:cNvSpPr>
            <a:spLocks noGrp="1"/>
          </p:cNvSpPr>
          <p:nvPr>
            <p:ph type="title"/>
          </p:nvPr>
        </p:nvSpPr>
        <p:spPr>
          <a:xfrm>
            <a:off x="838200" y="282829"/>
            <a:ext cx="10515600" cy="704723"/>
          </a:xfrm>
        </p:spPr>
        <p:txBody>
          <a:bodyPr/>
          <a:lstStyle/>
          <a:p>
            <a:pPr algn="ctr"/>
            <a:r>
              <a:rPr lang="en-US"/>
              <a:t>Vocabulary List</a:t>
            </a:r>
          </a:p>
        </p:txBody>
      </p:sp>
      <p:sp>
        <p:nvSpPr>
          <p:cNvPr id="3" name="Content Placeholder 2">
            <a:extLst>
              <a:ext uri="{FF2B5EF4-FFF2-40B4-BE49-F238E27FC236}">
                <a16:creationId xmlns:a16="http://schemas.microsoft.com/office/drawing/2014/main" id="{5A91A134-493C-11AA-1B6D-83E29BB1A295}"/>
              </a:ext>
            </a:extLst>
          </p:cNvPr>
          <p:cNvSpPr>
            <a:spLocks noGrp="1"/>
          </p:cNvSpPr>
          <p:nvPr>
            <p:ph idx="1"/>
          </p:nvPr>
        </p:nvSpPr>
        <p:spPr>
          <a:xfrm>
            <a:off x="548640" y="986452"/>
            <a:ext cx="11420856" cy="5588719"/>
          </a:xfrm>
        </p:spPr>
        <p:txBody>
          <a:bodyPr vert="horz" lIns="91440" tIns="45720" rIns="91440" bIns="45720" rtlCol="0" anchor="t">
            <a:noAutofit/>
          </a:bodyPr>
          <a:lstStyle/>
          <a:p>
            <a:r>
              <a:rPr lang="en-US" sz="2200" dirty="0"/>
              <a:t>Neglect: </a:t>
            </a:r>
            <a:r>
              <a:rPr lang="en-US" sz="2200" b="0" dirty="0"/>
              <a:t>The failure of the facility, its employees or service providers to provide goods and services to a client that are necessary to avoid physical harm, pain, mental anguish or emotional distress</a:t>
            </a:r>
            <a:endParaRPr lang="en-US" sz="2200" b="0">
              <a:ea typeface="Calibri"/>
              <a:cs typeface="Calibri"/>
            </a:endParaRPr>
          </a:p>
          <a:p>
            <a:endParaRPr lang="en-US" sz="2200" dirty="0">
              <a:ea typeface="Calibri"/>
              <a:cs typeface="Calibri"/>
            </a:endParaRPr>
          </a:p>
          <a:p>
            <a:r>
              <a:rPr lang="en-US" sz="2200" dirty="0"/>
              <a:t>Negligence: </a:t>
            </a:r>
            <a:r>
              <a:rPr lang="en-US" sz="2200" b="0" dirty="0"/>
              <a:t>A legal term for failing to exercise reasonable care, leading to harm, and it often involves legal liability. Neglect could be a form of negligence. </a:t>
            </a:r>
            <a:endParaRPr lang="en-US" sz="2200" b="0">
              <a:ea typeface="Calibri"/>
              <a:cs typeface="Calibri"/>
            </a:endParaRPr>
          </a:p>
          <a:p>
            <a:r>
              <a:rPr lang="en-US" sz="2200" dirty="0"/>
              <a:t> </a:t>
            </a:r>
            <a:endParaRPr lang="en-US" sz="2200" dirty="0">
              <a:ea typeface="Calibri"/>
              <a:cs typeface="Calibri"/>
            </a:endParaRPr>
          </a:p>
          <a:p>
            <a:r>
              <a:rPr lang="en-US" sz="2200" dirty="0"/>
              <a:t>Ombudsman: </a:t>
            </a:r>
            <a:r>
              <a:rPr lang="en-US" sz="2200" b="0" dirty="0"/>
              <a:t>An advocate or representative who speaks or writes in support of residents for their cause or complaint</a:t>
            </a:r>
            <a:endParaRPr lang="en-US" sz="2200" b="0" dirty="0">
              <a:ea typeface="Calibri"/>
              <a:cs typeface="Calibri"/>
            </a:endParaRPr>
          </a:p>
          <a:p>
            <a:endParaRPr lang="en-US" sz="2200" b="0" dirty="0"/>
          </a:p>
          <a:p>
            <a:r>
              <a:rPr lang="en-US" sz="2200" dirty="0"/>
              <a:t>Patient: </a:t>
            </a:r>
            <a:r>
              <a:rPr lang="en-US" sz="2200" b="0" dirty="0"/>
              <a:t>A person who receives healthcare services. This term is often used interchangeably with "client" and "resident" </a:t>
            </a:r>
            <a:endParaRPr lang="en-US" sz="2200" b="0" dirty="0">
              <a:ea typeface="Calibri"/>
              <a:cs typeface="Calibri"/>
            </a:endParaRPr>
          </a:p>
          <a:p>
            <a:endParaRPr lang="en-US" sz="2200" b="0" dirty="0"/>
          </a:p>
          <a:p>
            <a:r>
              <a:rPr lang="en-US" sz="2200" dirty="0"/>
              <a:t>Policy: </a:t>
            </a:r>
            <a:r>
              <a:rPr lang="en-US" sz="2200" b="0" dirty="0"/>
              <a:t>A rule established and followed by an organization</a:t>
            </a:r>
            <a:endParaRPr lang="en-US" sz="2200" dirty="0">
              <a:ea typeface="Calibri"/>
              <a:cs typeface="Calibri"/>
            </a:endParaRPr>
          </a:p>
          <a:p>
            <a:endParaRPr lang="en-US" sz="2200" dirty="0">
              <a:ea typeface="Calibri"/>
              <a:cs typeface="Calibri"/>
            </a:endParaRPr>
          </a:p>
          <a:p>
            <a:endParaRPr lang="en-US"/>
          </a:p>
        </p:txBody>
      </p:sp>
    </p:spTree>
    <p:extLst>
      <p:ext uri="{BB962C8B-B14F-4D97-AF65-F5344CB8AC3E}">
        <p14:creationId xmlns:p14="http://schemas.microsoft.com/office/powerpoint/2010/main" val="205594054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a:t>Result of inappropriate use of social media</a:t>
            </a:r>
            <a:br>
              <a:rPr lang="en-US"/>
            </a:br>
            <a:endParaRPr lang="en-US"/>
          </a:p>
        </p:txBody>
      </p:sp>
      <p:sp>
        <p:nvSpPr>
          <p:cNvPr id="3" name="Content Placeholder 2"/>
          <p:cNvSpPr>
            <a:spLocks noGrp="1"/>
          </p:cNvSpPr>
          <p:nvPr>
            <p:ph sz="quarter" idx="1"/>
          </p:nvPr>
        </p:nvSpPr>
        <p:spPr/>
        <p:txBody>
          <a:bodyPr/>
          <a:lstStyle/>
          <a:p>
            <a:pPr marL="457200" lvl="0" indent="-457200">
              <a:buFont typeface="Arial" panose="020B0604020202020204" pitchFamily="34" charset="0"/>
              <a:buChar char="•"/>
            </a:pPr>
            <a:r>
              <a:rPr lang="en-US" b="0"/>
              <a:t>Loss of job</a:t>
            </a:r>
          </a:p>
          <a:p>
            <a:pPr marL="457200" lvl="0" indent="-457200">
              <a:buFont typeface="Arial" panose="020B0604020202020204" pitchFamily="34" charset="0"/>
              <a:buChar char="•"/>
            </a:pPr>
            <a:r>
              <a:rPr lang="en-US" b="0"/>
              <a:t>Criminal investigation</a:t>
            </a:r>
          </a:p>
          <a:p>
            <a:pPr marL="457200" lvl="0" indent="-457200">
              <a:buFont typeface="Arial" panose="020B0604020202020204" pitchFamily="34" charset="0"/>
              <a:buChar char="•"/>
            </a:pPr>
            <a:r>
              <a:rPr lang="en-US" b="0"/>
              <a:t>Loss of license, certification</a:t>
            </a:r>
          </a:p>
          <a:p>
            <a:pPr marL="457200" lvl="0" indent="-457200">
              <a:buFont typeface="Arial" panose="020B0604020202020204" pitchFamily="34" charset="0"/>
              <a:buChar char="•"/>
            </a:pPr>
            <a:r>
              <a:rPr lang="en-US" b="0"/>
              <a:t>Removal from state registry</a:t>
            </a:r>
          </a:p>
          <a:p>
            <a:endParaRPr lang="en-US"/>
          </a:p>
        </p:txBody>
      </p:sp>
      <p:pic>
        <p:nvPicPr>
          <p:cNvPr id="5" name="Graphic 4" descr="A lightbulb">
            <a:extLst>
              <a:ext uri="{FF2B5EF4-FFF2-40B4-BE49-F238E27FC236}">
                <a16:creationId xmlns:a16="http://schemas.microsoft.com/office/drawing/2014/main" id="{C4D6451B-623D-63ED-3614-C5A4312EBE9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731561" y="35219"/>
            <a:ext cx="984504" cy="984504"/>
          </a:xfrm>
          <a:prstGeom prst="rect">
            <a:avLst/>
          </a:prstGeom>
        </p:spPr>
      </p:pic>
    </p:spTree>
    <p:extLst>
      <p:ext uri="{BB962C8B-B14F-4D97-AF65-F5344CB8AC3E}">
        <p14:creationId xmlns:p14="http://schemas.microsoft.com/office/powerpoint/2010/main" val="151700085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9B551-2C5D-EDF3-5A58-F0A1992A9D3D}"/>
              </a:ext>
            </a:extLst>
          </p:cNvPr>
          <p:cNvSpPr>
            <a:spLocks noGrp="1"/>
          </p:cNvSpPr>
          <p:nvPr>
            <p:ph type="title"/>
          </p:nvPr>
        </p:nvSpPr>
        <p:spPr/>
        <p:txBody>
          <a:bodyPr/>
          <a:lstStyle/>
          <a:p>
            <a:r>
              <a:rPr lang="en-US"/>
              <a:t>Social Media Professionalism</a:t>
            </a:r>
          </a:p>
        </p:txBody>
      </p:sp>
      <p:sp>
        <p:nvSpPr>
          <p:cNvPr id="3" name="Content Placeholder 2">
            <a:extLst>
              <a:ext uri="{FF2B5EF4-FFF2-40B4-BE49-F238E27FC236}">
                <a16:creationId xmlns:a16="http://schemas.microsoft.com/office/drawing/2014/main" id="{E119195F-973B-C587-F7E6-95495D328425}"/>
              </a:ext>
            </a:extLst>
          </p:cNvPr>
          <p:cNvSpPr>
            <a:spLocks noGrp="1"/>
          </p:cNvSpPr>
          <p:nvPr>
            <p:ph idx="1"/>
          </p:nvPr>
        </p:nvSpPr>
        <p:spPr/>
        <p:txBody>
          <a:bodyPr/>
          <a:lstStyle/>
          <a:p>
            <a:r>
              <a:rPr lang="en-US"/>
              <a:t>There is more information on professional boundaries and social media in the Healthcare Ethics module. Potential videos below may be found in both modules.</a:t>
            </a:r>
          </a:p>
          <a:p>
            <a:pPr marL="457200" indent="-457200">
              <a:buFont typeface="Arial" panose="020B0604020202020204" pitchFamily="34" charset="0"/>
              <a:buChar char="•"/>
            </a:pPr>
            <a:r>
              <a:rPr lang="en-US" sz="2400"/>
              <a:t>Video (5mn): </a:t>
            </a:r>
            <a:r>
              <a:rPr lang="en-US" sz="2400" b="0"/>
              <a:t>NCSBN-Social Media Guidelines for Nurses including stories and consequences: </a:t>
            </a:r>
            <a:r>
              <a:rPr lang="en-US" sz="1600" b="0">
                <a:hlinkClick r:id="rId2"/>
              </a:rPr>
              <a:t>https://youtu.be/i9FBEiZRnmo</a:t>
            </a:r>
            <a:r>
              <a:rPr lang="en-US" sz="1600" b="0"/>
              <a:t> </a:t>
            </a:r>
          </a:p>
          <a:p>
            <a:pPr marL="457200" indent="-457200">
              <a:buFont typeface="Arial" panose="020B0604020202020204" pitchFamily="34" charset="0"/>
              <a:buChar char="•"/>
            </a:pPr>
            <a:r>
              <a:rPr lang="en-US" sz="2400"/>
              <a:t>Video (4mn): </a:t>
            </a:r>
            <a:r>
              <a:rPr lang="en-US" sz="2400" b="0"/>
              <a:t>American College of Obstetricians and Gynecologists (ACOG) on social media and healthcare professionals: </a:t>
            </a:r>
            <a:r>
              <a:rPr lang="en-US" sz="1600" b="0">
                <a:hlinkClick r:id="rId3"/>
              </a:rPr>
              <a:t>https://youtu.be/3N8A5LMlego?si=TBR_lBORKjmHzWKp</a:t>
            </a:r>
            <a:r>
              <a:rPr lang="en-US" sz="1600" b="0"/>
              <a:t> </a:t>
            </a:r>
          </a:p>
        </p:txBody>
      </p:sp>
    </p:spTree>
    <p:extLst>
      <p:ext uri="{BB962C8B-B14F-4D97-AF65-F5344CB8AC3E}">
        <p14:creationId xmlns:p14="http://schemas.microsoft.com/office/powerpoint/2010/main" val="222980926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Competency 9</a:t>
            </a:r>
          </a:p>
        </p:txBody>
      </p:sp>
      <p:sp>
        <p:nvSpPr>
          <p:cNvPr id="3" name="Content Placeholder 2"/>
          <p:cNvSpPr>
            <a:spLocks noGrp="1"/>
          </p:cNvSpPr>
          <p:nvPr>
            <p:ph sz="quarter" idx="1"/>
          </p:nvPr>
        </p:nvSpPr>
        <p:spPr/>
        <p:txBody>
          <a:bodyPr/>
          <a:lstStyle/>
          <a:p>
            <a:r>
              <a:rPr lang="en-US" sz="2400"/>
              <a:t>Using a problem solving process applied to healthcare situations, describe how laws influence healthcare facilities and the care of clients</a:t>
            </a:r>
          </a:p>
          <a:p>
            <a:pPr marL="11430" indent="-457200">
              <a:buFont typeface="Arial" panose="020B0604020202020204" pitchFamily="34" charset="0"/>
              <a:buChar char="•"/>
            </a:pPr>
            <a:r>
              <a:rPr lang="en-US" sz="2400" b="0"/>
              <a:t>Discuss the problem solving process as applied to legal issues in health care 	utilizing a team approach</a:t>
            </a:r>
          </a:p>
          <a:p>
            <a:endParaRPr lang="en-US"/>
          </a:p>
        </p:txBody>
      </p:sp>
      <p:pic>
        <p:nvPicPr>
          <p:cNvPr id="4" name="Picture 3" descr="A water droplet falling into a heart shape&#10;&#10;Description automatically generated">
            <a:extLst>
              <a:ext uri="{FF2B5EF4-FFF2-40B4-BE49-F238E27FC236}">
                <a16:creationId xmlns:a16="http://schemas.microsoft.com/office/drawing/2014/main" id="{6330C5E9-AFB3-670D-7C52-79BA53E59B3A}"/>
              </a:ext>
            </a:extLst>
          </p:cNvPr>
          <p:cNvPicPr>
            <a:picLocks noChangeAspect="1"/>
          </p:cNvPicPr>
          <p:nvPr/>
        </p:nvPicPr>
        <p:blipFill>
          <a:blip r:embed="rId2">
            <a:alphaModFix amt="11000"/>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333274" y="8319"/>
            <a:ext cx="11858726" cy="6858000"/>
          </a:xfrm>
          <a:prstGeom prst="rect">
            <a:avLst/>
          </a:prstGeom>
        </p:spPr>
      </p:pic>
      <p:sp>
        <p:nvSpPr>
          <p:cNvPr id="5" name="TextBox 4">
            <a:extLst>
              <a:ext uri="{FF2B5EF4-FFF2-40B4-BE49-F238E27FC236}">
                <a16:creationId xmlns:a16="http://schemas.microsoft.com/office/drawing/2014/main" id="{8C48522C-0EB9-0986-4F1B-9AF063475B68}"/>
              </a:ext>
            </a:extLst>
          </p:cNvPr>
          <p:cNvSpPr txBox="1"/>
          <p:nvPr/>
        </p:nvSpPr>
        <p:spPr>
          <a:xfrm>
            <a:off x="632489" y="6573256"/>
            <a:ext cx="4471103"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95DA"/>
                </a:solidFill>
                <a:effectLst/>
                <a:uLnTx/>
                <a:uFillTx/>
                <a:latin typeface="Calibri" panose="020F0502020204030204"/>
                <a:ea typeface="+mn-ea"/>
                <a:cs typeface="+mn-cs"/>
                <a:hlinkClick r:id="rId3" tooltip="https://epitemnein-epitomic.blogspot.com/2014/01/cultivating-supremacy-of-compassion.html">
                  <a:extLst>
                    <a:ext uri="{A12FA001-AC4F-418D-AE19-62706E023703}">
                      <ahyp:hlinkClr xmlns:ahyp="http://schemas.microsoft.com/office/drawing/2018/hyperlinkcolor" val="tx"/>
                    </a:ext>
                  </a:extLst>
                </a:hlinkClick>
              </a:rPr>
              <a:t>This Photo</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rPr>
              <a:t> by Unknown Author is licensed under </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hlinkClick r:id="rId4" tooltip="https://creativecommons.org/licenses/by-nc-nd/3.0/"/>
              </a:rPr>
              <a:t>CC BY-NC-ND</a:t>
            </a:r>
            <a:endParaRPr kumimoji="0" lang="en-US" sz="900" b="0" i="0" u="none" strike="noStrike" kern="1200" cap="none" spc="0" normalizeH="0" baseline="0" noProof="0">
              <a:ln>
                <a:noFill/>
              </a:ln>
              <a:solidFill>
                <a:srgbClr val="003C66"/>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887441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normAutofit/>
          </a:bodyPr>
          <a:lstStyle/>
          <a:p>
            <a:r>
              <a:rPr lang="en-US" sz="4000"/>
              <a:t>The Problem-Solving Process</a:t>
            </a:r>
          </a:p>
        </p:txBody>
      </p:sp>
      <p:sp>
        <p:nvSpPr>
          <p:cNvPr id="3" name="Content Placeholder 2"/>
          <p:cNvSpPr>
            <a:spLocks noGrp="1"/>
          </p:cNvSpPr>
          <p:nvPr>
            <p:ph idx="1"/>
          </p:nvPr>
        </p:nvSpPr>
        <p:spPr/>
        <p:txBody>
          <a:bodyPr vert="horz" lIns="91440" tIns="45720" rIns="91440" bIns="45720" rtlCol="0" anchor="t">
            <a:normAutofit lnSpcReduction="10000"/>
          </a:bodyPr>
          <a:lstStyle/>
          <a:p>
            <a:r>
              <a:rPr lang="en-US" sz="2400" b="0"/>
              <a:t>Apply to ethical issues:</a:t>
            </a:r>
          </a:p>
          <a:p>
            <a:pPr marL="342900" indent="-342900">
              <a:buFont typeface="Arial" panose="020B0604020202020204" pitchFamily="34" charset="0"/>
              <a:buChar char="•"/>
            </a:pPr>
            <a:r>
              <a:rPr lang="en-US" sz="2400" b="0"/>
              <a:t>Identify the problem</a:t>
            </a:r>
          </a:p>
          <a:p>
            <a:pPr marL="342900" indent="-342900">
              <a:buFont typeface="Arial" panose="020B0604020202020204" pitchFamily="34" charset="0"/>
              <a:buChar char="•"/>
            </a:pPr>
            <a:r>
              <a:rPr lang="en-US" sz="2400" b="0"/>
              <a:t>Gather information</a:t>
            </a:r>
          </a:p>
          <a:p>
            <a:pPr marL="342900" indent="-342900">
              <a:buFont typeface="Arial" panose="020B0604020202020204" pitchFamily="34" charset="0"/>
              <a:buChar char="•"/>
            </a:pPr>
            <a:r>
              <a:rPr lang="en-US" sz="2400" b="0"/>
              <a:t>Identify ethical issues</a:t>
            </a:r>
          </a:p>
          <a:p>
            <a:pPr marL="1028700" lvl="1" indent="-342900"/>
            <a:r>
              <a:rPr lang="en-US" sz="2000"/>
              <a:t>Is there more than 1 problem?</a:t>
            </a:r>
          </a:p>
          <a:p>
            <a:pPr marL="1028700" lvl="1" indent="-342900"/>
            <a:r>
              <a:rPr lang="en-US" sz="2000" b="0"/>
              <a:t>Are their competing ethical claims?</a:t>
            </a:r>
          </a:p>
          <a:p>
            <a:pPr marL="1028700" lvl="1" indent="-342900"/>
            <a:r>
              <a:rPr lang="en-US" sz="2000"/>
              <a:t>Is there a conflict of duty?</a:t>
            </a:r>
          </a:p>
          <a:p>
            <a:pPr marL="1028700" lvl="1" indent="-342900"/>
            <a:r>
              <a:rPr lang="en-US" sz="2000" b="0"/>
              <a:t>Conflict of personal or professional values?</a:t>
            </a:r>
          </a:p>
          <a:p>
            <a:pPr marL="342900" indent="-342900">
              <a:buFont typeface="Arial" panose="020B0604020202020204" pitchFamily="34" charset="0"/>
              <a:buChar char="•"/>
            </a:pPr>
            <a:r>
              <a:rPr lang="en-US" sz="2400" b="0"/>
              <a:t>Create possible solutions</a:t>
            </a:r>
          </a:p>
          <a:p>
            <a:pPr marL="342900" indent="-342900">
              <a:buFont typeface="Arial" panose="020B0604020202020204" pitchFamily="34" charset="0"/>
              <a:buChar char="•"/>
            </a:pPr>
            <a:r>
              <a:rPr lang="en-US" sz="2400" b="0"/>
              <a:t>Select &amp; implement solution</a:t>
            </a:r>
          </a:p>
          <a:p>
            <a:pPr marL="342900" indent="-342900">
              <a:buFont typeface="Arial" panose="020B0604020202020204" pitchFamily="34" charset="0"/>
              <a:buChar char="•"/>
            </a:pPr>
            <a:r>
              <a:rPr lang="en-US" sz="2400" b="0"/>
              <a:t>Evaluate solution &amp; revise as needed</a:t>
            </a:r>
          </a:p>
        </p:txBody>
      </p:sp>
      <p:graphicFrame>
        <p:nvGraphicFramePr>
          <p:cNvPr id="2" name="Diagram 1">
            <a:extLst>
              <a:ext uri="{FF2B5EF4-FFF2-40B4-BE49-F238E27FC236}">
                <a16:creationId xmlns:a16="http://schemas.microsoft.com/office/drawing/2014/main" id="{9CCACCC4-B58F-357B-B21B-618E84A4CFF9}"/>
              </a:ext>
            </a:extLst>
          </p:cNvPr>
          <p:cNvGraphicFramePr/>
          <p:nvPr/>
        </p:nvGraphicFramePr>
        <p:xfrm>
          <a:off x="6096000" y="1706286"/>
          <a:ext cx="60960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7" name="Graphic 26" descr="A lightbulb">
            <a:extLst>
              <a:ext uri="{FF2B5EF4-FFF2-40B4-BE49-F238E27FC236}">
                <a16:creationId xmlns:a16="http://schemas.microsoft.com/office/drawing/2014/main" id="{050C567C-26AB-5732-BDB2-1764110BADC9}"/>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235325" y="192101"/>
            <a:ext cx="984504" cy="984504"/>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1000"/>
                                        <p:tgtEl>
                                          <p:spTgt spid="3">
                                            <p:txEl>
                                              <p:pRg st="3" end="3"/>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blinds(horizontal)">
                                      <p:cBhvr>
                                        <p:cTn id="25" dur="1000"/>
                                        <p:tgtEl>
                                          <p:spTgt spid="3">
                                            <p:txEl>
                                              <p:pRg st="4" end="4"/>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blinds(horizontal)">
                                      <p:cBhvr>
                                        <p:cTn id="28" dur="1000"/>
                                        <p:tgtEl>
                                          <p:spTgt spid="3">
                                            <p:txEl>
                                              <p:pRg st="5" end="5"/>
                                            </p:tx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blinds(horizontal)">
                                      <p:cBhvr>
                                        <p:cTn id="31" dur="1000"/>
                                        <p:tgtEl>
                                          <p:spTgt spid="3">
                                            <p:txEl>
                                              <p:pRg st="6" end="6"/>
                                            </p:txEl>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blinds(horizontal)">
                                      <p:cBhvr>
                                        <p:cTn id="34" dur="1000"/>
                                        <p:tgtEl>
                                          <p:spTgt spid="3">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blinds(horizontal)">
                                      <p:cBhvr>
                                        <p:cTn id="39" dur="1000"/>
                                        <p:tgtEl>
                                          <p:spTgt spid="3">
                                            <p:txEl>
                                              <p:pRg st="8" end="8"/>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3" presetClass="entr" presetSubtype="10" fill="hold" grpId="0" nodeType="clickEffect">
                                  <p:stCondLst>
                                    <p:cond delay="0"/>
                                  </p:stCondLst>
                                  <p:childTnLst>
                                    <p:set>
                                      <p:cBhvr>
                                        <p:cTn id="43" dur="1" fill="hold">
                                          <p:stCondLst>
                                            <p:cond delay="0"/>
                                          </p:stCondLst>
                                        </p:cTn>
                                        <p:tgtEl>
                                          <p:spTgt spid="3">
                                            <p:txEl>
                                              <p:pRg st="9" end="9"/>
                                            </p:txEl>
                                          </p:spTgt>
                                        </p:tgtEl>
                                        <p:attrNameLst>
                                          <p:attrName>style.visibility</p:attrName>
                                        </p:attrNameLst>
                                      </p:cBhvr>
                                      <p:to>
                                        <p:strVal val="visible"/>
                                      </p:to>
                                    </p:set>
                                    <p:animEffect transition="in" filter="blinds(horizontal)">
                                      <p:cBhvr>
                                        <p:cTn id="44" dur="1000"/>
                                        <p:tgtEl>
                                          <p:spTgt spid="3">
                                            <p:txEl>
                                              <p:pRg st="9" end="9"/>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3" presetClass="entr" presetSubtype="10" fill="hold" grpId="0" nodeType="click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Effect transition="in" filter="blinds(horizontal)">
                                      <p:cBhvr>
                                        <p:cTn id="49" dur="1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Problem  Solving Applied to Legal Cases</a:t>
            </a:r>
          </a:p>
        </p:txBody>
      </p:sp>
      <p:sp>
        <p:nvSpPr>
          <p:cNvPr id="3" name="Content Placeholder 2"/>
          <p:cNvSpPr>
            <a:spLocks noGrp="1"/>
          </p:cNvSpPr>
          <p:nvPr>
            <p:ph sz="quarter" idx="1"/>
          </p:nvPr>
        </p:nvSpPr>
        <p:spPr/>
        <p:txBody>
          <a:bodyPr>
            <a:normAutofit lnSpcReduction="10000"/>
          </a:bodyPr>
          <a:lstStyle/>
          <a:p>
            <a:pPr>
              <a:buNone/>
            </a:pPr>
            <a:r>
              <a:rPr lang="en-US" b="0"/>
              <a:t>You are assigned to care for Mrs. </a:t>
            </a:r>
            <a:r>
              <a:rPr lang="en-US" b="0" err="1"/>
              <a:t>Kelsy</a:t>
            </a:r>
            <a:r>
              <a:rPr lang="en-US" b="0"/>
              <a:t> in room 426.  You enter the room and hear Kara, a co-worker, tell Mrs. </a:t>
            </a:r>
            <a:r>
              <a:rPr lang="en-US" b="0" err="1"/>
              <a:t>Kelsy</a:t>
            </a:r>
            <a:r>
              <a:rPr lang="en-US" b="0"/>
              <a:t> that is she does not stay in her chair she will not get any lunch.</a:t>
            </a:r>
          </a:p>
          <a:p>
            <a:pPr>
              <a:buNone/>
            </a:pPr>
            <a:r>
              <a:rPr lang="en-US" b="0"/>
              <a:t> </a:t>
            </a:r>
          </a:p>
          <a:p>
            <a:pPr marL="457200" indent="-457200">
              <a:buFont typeface="Arial" panose="020B0604020202020204" pitchFamily="34" charset="0"/>
              <a:buChar char="•"/>
            </a:pPr>
            <a:r>
              <a:rPr lang="en-US" b="0"/>
              <a:t>Describe what the situation is.</a:t>
            </a:r>
          </a:p>
          <a:p>
            <a:pPr marL="457200" indent="-457200">
              <a:buFont typeface="Arial" panose="020B0604020202020204" pitchFamily="34" charset="0"/>
              <a:buChar char="•"/>
            </a:pPr>
            <a:r>
              <a:rPr lang="en-US" b="0"/>
              <a:t>Does the situation have legal implications?</a:t>
            </a:r>
          </a:p>
          <a:p>
            <a:pPr marL="457200" indent="-457200">
              <a:buFont typeface="Arial" panose="020B0604020202020204" pitchFamily="34" charset="0"/>
              <a:buChar char="•"/>
            </a:pPr>
            <a:r>
              <a:rPr lang="en-US" b="0"/>
              <a:t>How would you respond to the situation?</a:t>
            </a:r>
          </a:p>
          <a:p>
            <a:pPr marL="457200" indent="-457200">
              <a:buFont typeface="Arial" panose="020B0604020202020204" pitchFamily="34" charset="0"/>
              <a:buChar char="•"/>
            </a:pPr>
            <a:r>
              <a:rPr lang="en-US" b="0"/>
              <a:t>Would you report this situation?</a:t>
            </a:r>
          </a:p>
          <a:p>
            <a:pPr marL="457200" indent="-457200">
              <a:buFont typeface="Arial" panose="020B0604020202020204" pitchFamily="34" charset="0"/>
              <a:buChar char="•"/>
            </a:pPr>
            <a:r>
              <a:rPr lang="en-US" b="0"/>
              <a:t>Who would you report it to?</a:t>
            </a:r>
          </a:p>
          <a:p>
            <a:endParaRPr lang="en-US"/>
          </a:p>
        </p:txBody>
      </p:sp>
      <p:pic>
        <p:nvPicPr>
          <p:cNvPr id="4" name="Graphic 3" descr="Diving outline">
            <a:extLst>
              <a:ext uri="{FF2B5EF4-FFF2-40B4-BE49-F238E27FC236}">
                <a16:creationId xmlns:a16="http://schemas.microsoft.com/office/drawing/2014/main" id="{1EA569DF-3D19-93A6-0323-5EA4C462615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277600" y="0"/>
            <a:ext cx="914400" cy="914400"/>
          </a:xfrm>
          <a:prstGeom prst="rect">
            <a:avLst/>
          </a:prstGeom>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Problem Solving Applied to Legal Issues</a:t>
            </a:r>
          </a:p>
        </p:txBody>
      </p:sp>
      <p:sp>
        <p:nvSpPr>
          <p:cNvPr id="3" name="Content Placeholder 2"/>
          <p:cNvSpPr>
            <a:spLocks noGrp="1"/>
          </p:cNvSpPr>
          <p:nvPr>
            <p:ph sz="quarter" idx="1"/>
          </p:nvPr>
        </p:nvSpPr>
        <p:spPr/>
        <p:txBody>
          <a:bodyPr>
            <a:normAutofit fontScale="77500" lnSpcReduction="20000"/>
          </a:bodyPr>
          <a:lstStyle/>
          <a:p>
            <a:pPr>
              <a:buNone/>
            </a:pPr>
            <a:r>
              <a:rPr lang="en-US" sz="3100" b="0"/>
              <a:t>Mrs. King is an 85-year-old confused patient assigned to you for cares on the evening shift.  When you first see her after report, you discover that she is in bed.  Her sheets are twisted around her and are soaking wet.  There is a brown ring of urine on the bottom sheet indicating her linen has not been changed for quite some time.  There is food in the bed and the patient’s face and hands are dirty.</a:t>
            </a:r>
          </a:p>
          <a:p>
            <a:pPr>
              <a:buNone/>
            </a:pPr>
            <a:r>
              <a:rPr lang="en-US" sz="3100" b="0"/>
              <a:t> </a:t>
            </a:r>
          </a:p>
          <a:p>
            <a:pPr marL="457200" indent="-457200">
              <a:buFont typeface="Arial" panose="020B0604020202020204" pitchFamily="34" charset="0"/>
              <a:buChar char="•"/>
            </a:pPr>
            <a:r>
              <a:rPr lang="en-US" sz="3100" b="0"/>
              <a:t>Describe what the situation is.</a:t>
            </a:r>
          </a:p>
          <a:p>
            <a:pPr marL="457200" indent="-457200">
              <a:buFont typeface="Arial" panose="020B0604020202020204" pitchFamily="34" charset="0"/>
              <a:buChar char="•"/>
            </a:pPr>
            <a:r>
              <a:rPr lang="en-US" sz="3100" b="0"/>
              <a:t>Does the situation have legal implications?</a:t>
            </a:r>
          </a:p>
          <a:p>
            <a:pPr marL="457200" indent="-457200">
              <a:buFont typeface="Arial" panose="020B0604020202020204" pitchFamily="34" charset="0"/>
              <a:buChar char="•"/>
            </a:pPr>
            <a:r>
              <a:rPr lang="en-US" sz="3100" b="0"/>
              <a:t>How would you respond to the situation?</a:t>
            </a:r>
          </a:p>
          <a:p>
            <a:pPr marL="457200" indent="-457200">
              <a:buFont typeface="Arial" panose="020B0604020202020204" pitchFamily="34" charset="0"/>
              <a:buChar char="•"/>
            </a:pPr>
            <a:r>
              <a:rPr lang="en-US" sz="3100" b="0"/>
              <a:t>Would you report this situation?</a:t>
            </a:r>
          </a:p>
          <a:p>
            <a:pPr marL="457200" indent="-457200">
              <a:buFont typeface="Arial" panose="020B0604020202020204" pitchFamily="34" charset="0"/>
              <a:buChar char="•"/>
            </a:pPr>
            <a:r>
              <a:rPr lang="en-US" sz="3100" b="0"/>
              <a:t>Who would you report it to?</a:t>
            </a:r>
          </a:p>
          <a:p>
            <a:endParaRPr lang="en-US"/>
          </a:p>
        </p:txBody>
      </p:sp>
      <p:pic>
        <p:nvPicPr>
          <p:cNvPr id="4" name="Graphic 3" descr="Diving outline">
            <a:extLst>
              <a:ext uri="{FF2B5EF4-FFF2-40B4-BE49-F238E27FC236}">
                <a16:creationId xmlns:a16="http://schemas.microsoft.com/office/drawing/2014/main" id="{4A11F64E-452B-E8BC-86F1-53DE6BEA81E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277600" y="0"/>
            <a:ext cx="914400" cy="914400"/>
          </a:xfrm>
          <a:prstGeom prst="rect">
            <a:avLst/>
          </a:prstGeom>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water droplet falling into a heart shape&#10;&#10;Description automatically generated">
            <a:extLst>
              <a:ext uri="{FF2B5EF4-FFF2-40B4-BE49-F238E27FC236}">
                <a16:creationId xmlns:a16="http://schemas.microsoft.com/office/drawing/2014/main" id="{64EB0105-11F8-CEF8-8392-D6B9667ED3D5}"/>
              </a:ext>
            </a:extLst>
          </p:cNvPr>
          <p:cNvPicPr>
            <a:picLocks noChangeAspect="1"/>
          </p:cNvPicPr>
          <p:nvPr/>
        </p:nvPicPr>
        <p:blipFill>
          <a:blip r:embed="rId2">
            <a:alphaModFix amt="11000"/>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0" y="0"/>
            <a:ext cx="12192000" cy="6858000"/>
          </a:xfrm>
          <a:prstGeom prst="rect">
            <a:avLst/>
          </a:prstGeom>
        </p:spPr>
      </p:pic>
      <p:sp>
        <p:nvSpPr>
          <p:cNvPr id="3" name="TextBox 2">
            <a:extLst>
              <a:ext uri="{FF2B5EF4-FFF2-40B4-BE49-F238E27FC236}">
                <a16:creationId xmlns:a16="http://schemas.microsoft.com/office/drawing/2014/main" id="{9BE5818A-F8FA-F6A3-B54F-B803B0B93EFD}"/>
              </a:ext>
            </a:extLst>
          </p:cNvPr>
          <p:cNvSpPr txBox="1"/>
          <p:nvPr/>
        </p:nvSpPr>
        <p:spPr>
          <a:xfrm>
            <a:off x="333274" y="6627168"/>
            <a:ext cx="3867150" cy="230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hlinkClick r:id="rId3" tooltip="https://epitemnein-epitomic.blogspot.com/2014/01/cultivating-supremacy-of-compassion.html"/>
              </a:rPr>
              <a:t>This Photo</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rPr>
              <a:t> by Unknown Author is licensed under </a:t>
            </a:r>
            <a:r>
              <a:rPr kumimoji="0" lang="en-US" sz="900" b="0" i="0" u="none" strike="noStrike" kern="1200" cap="none" spc="0" normalizeH="0" baseline="0" noProof="0">
                <a:ln>
                  <a:noFill/>
                </a:ln>
                <a:solidFill>
                  <a:srgbClr val="003C66"/>
                </a:solidFill>
                <a:effectLst/>
                <a:uLnTx/>
                <a:uFillTx/>
                <a:latin typeface="Calibri" panose="020F0502020204030204"/>
                <a:ea typeface="+mn-ea"/>
                <a:cs typeface="+mn-cs"/>
                <a:hlinkClick r:id="rId4" tooltip="https://creativecommons.org/licenses/by-nc-nd/3.0/"/>
              </a:rPr>
              <a:t>CC BY-NC-ND</a:t>
            </a:r>
            <a:endParaRPr kumimoji="0" lang="en-US" sz="900" b="0" i="0" u="none" strike="noStrike" kern="1200" cap="none" spc="0" normalizeH="0" baseline="0" noProof="0">
              <a:ln>
                <a:noFill/>
              </a:ln>
              <a:solidFill>
                <a:srgbClr val="003C66"/>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2339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43B41-2630-642A-DDEA-6D3530151957}"/>
              </a:ext>
            </a:extLst>
          </p:cNvPr>
          <p:cNvSpPr>
            <a:spLocks noGrp="1"/>
          </p:cNvSpPr>
          <p:nvPr>
            <p:ph type="title"/>
          </p:nvPr>
        </p:nvSpPr>
        <p:spPr>
          <a:xfrm>
            <a:off x="838200" y="282829"/>
            <a:ext cx="10515600" cy="704723"/>
          </a:xfrm>
        </p:spPr>
        <p:txBody>
          <a:bodyPr/>
          <a:lstStyle/>
          <a:p>
            <a:pPr algn="ctr"/>
            <a:r>
              <a:rPr lang="en-US"/>
              <a:t>Vocabulary List</a:t>
            </a:r>
          </a:p>
        </p:txBody>
      </p:sp>
      <p:sp>
        <p:nvSpPr>
          <p:cNvPr id="3" name="Content Placeholder 2">
            <a:extLst>
              <a:ext uri="{FF2B5EF4-FFF2-40B4-BE49-F238E27FC236}">
                <a16:creationId xmlns:a16="http://schemas.microsoft.com/office/drawing/2014/main" id="{99039FAB-4A02-4137-BADF-FE7929CE60FE}"/>
              </a:ext>
            </a:extLst>
          </p:cNvPr>
          <p:cNvSpPr>
            <a:spLocks noGrp="1"/>
          </p:cNvSpPr>
          <p:nvPr>
            <p:ph idx="1"/>
          </p:nvPr>
        </p:nvSpPr>
        <p:spPr>
          <a:xfrm>
            <a:off x="548640" y="1133856"/>
            <a:ext cx="11420856" cy="5539637"/>
          </a:xfrm>
        </p:spPr>
        <p:txBody>
          <a:bodyPr vert="horz" lIns="91440" tIns="45720" rIns="91440" bIns="45720" rtlCol="0" anchor="t">
            <a:normAutofit fontScale="92500" lnSpcReduction="10000"/>
          </a:bodyPr>
          <a:lstStyle/>
          <a:p>
            <a:r>
              <a:rPr lang="en-US" sz="2400" dirty="0"/>
              <a:t>Procedure: </a:t>
            </a:r>
            <a:r>
              <a:rPr lang="en-US" sz="2400" b="0" dirty="0"/>
              <a:t>Specific steps taken to perform a task</a:t>
            </a:r>
            <a:endParaRPr lang="en-US" sz="2400">
              <a:ea typeface="Calibri" panose="020F0502020204030204"/>
              <a:cs typeface="Calibri" panose="020F0502020204030204"/>
            </a:endParaRPr>
          </a:p>
          <a:p>
            <a:endParaRPr lang="en-US" sz="2400" b="0" dirty="0">
              <a:ea typeface="Calibri"/>
              <a:cs typeface="Calibri"/>
            </a:endParaRPr>
          </a:p>
          <a:p>
            <a:r>
              <a:rPr lang="en-US" sz="2400" dirty="0">
                <a:cs typeface="Calibri"/>
              </a:rPr>
              <a:t>Healthcare Proxy: </a:t>
            </a:r>
            <a:r>
              <a:rPr lang="en-US" sz="2400" b="0" dirty="0">
                <a:cs typeface="Calibri"/>
              </a:rPr>
              <a:t>A person who has been designated to make medical decisions for the patient when they are unable to speak for themselves. </a:t>
            </a:r>
            <a:endParaRPr lang="en-US" sz="2400" dirty="0">
              <a:ea typeface="Calibri"/>
              <a:cs typeface="Calibri"/>
            </a:endParaRPr>
          </a:p>
          <a:p>
            <a:r>
              <a:rPr lang="en-US" sz="2400" dirty="0"/>
              <a:t> </a:t>
            </a:r>
            <a:endParaRPr lang="en-US" sz="2400" dirty="0">
              <a:ea typeface="Calibri"/>
              <a:cs typeface="Calibri"/>
            </a:endParaRPr>
          </a:p>
          <a:p>
            <a:r>
              <a:rPr lang="en-US" sz="2400" dirty="0"/>
              <a:t>Registration: </a:t>
            </a:r>
            <a:r>
              <a:rPr lang="en-US" sz="2400" b="0" dirty="0"/>
              <a:t>Being listed on an official registry that authorizes individuals to work within a certain healthcare career</a:t>
            </a:r>
            <a:endParaRPr lang="en-US" sz="2400" b="0" dirty="0">
              <a:ea typeface="Calibri"/>
              <a:cs typeface="Calibri"/>
            </a:endParaRPr>
          </a:p>
          <a:p>
            <a:r>
              <a:rPr lang="en-US" sz="2400" dirty="0"/>
              <a:t> </a:t>
            </a:r>
            <a:endParaRPr lang="en-US" sz="2400" dirty="0">
              <a:ea typeface="Calibri"/>
              <a:cs typeface="Calibri"/>
            </a:endParaRPr>
          </a:p>
          <a:p>
            <a:r>
              <a:rPr lang="en-US" sz="2400" dirty="0"/>
              <a:t>Rights: </a:t>
            </a:r>
            <a:r>
              <a:rPr lang="en-US" sz="2400" b="0" dirty="0"/>
              <a:t>Something to which one is justly entitled</a:t>
            </a:r>
            <a:endParaRPr lang="en-US" sz="2400" b="0" dirty="0">
              <a:ea typeface="Calibri"/>
              <a:cs typeface="Calibri"/>
            </a:endParaRPr>
          </a:p>
          <a:p>
            <a:endParaRPr lang="en-US" sz="2400" b="0" dirty="0">
              <a:ea typeface="Calibri"/>
              <a:cs typeface="Calibri"/>
            </a:endParaRPr>
          </a:p>
          <a:p>
            <a:r>
              <a:rPr lang="en-US" sz="2400" dirty="0">
                <a:ea typeface="Calibri"/>
                <a:cs typeface="Calibri"/>
              </a:rPr>
              <a:t>Scope of Practice: </a:t>
            </a:r>
            <a:r>
              <a:rPr lang="en-US" sz="2400" b="0" dirty="0">
                <a:ea typeface="Calibri"/>
                <a:cs typeface="Calibri"/>
              </a:rPr>
              <a:t>A description or list of skills that a specific occupational title is legally allowed to perform</a:t>
            </a:r>
            <a:endParaRPr lang="en-US" sz="2400" dirty="0">
              <a:ea typeface="Calibri"/>
              <a:cs typeface="Calibri"/>
            </a:endParaRPr>
          </a:p>
          <a:p>
            <a:r>
              <a:rPr lang="en-US" sz="2200" dirty="0"/>
              <a:t> </a:t>
            </a:r>
            <a:endParaRPr lang="en-US" sz="2200" dirty="0">
              <a:ea typeface="Calibri"/>
              <a:cs typeface="Calibri"/>
            </a:endParaRPr>
          </a:p>
          <a:p>
            <a:r>
              <a:rPr lang="en-US" sz="4400" dirty="0"/>
              <a:t> </a:t>
            </a:r>
            <a:endParaRPr lang="en-US" sz="4400" dirty="0">
              <a:ea typeface="Calibri"/>
              <a:cs typeface="Calibri"/>
            </a:endParaRPr>
          </a:p>
          <a:p>
            <a:endParaRPr lang="en-US" sz="3500"/>
          </a:p>
          <a:p>
            <a:endParaRPr lang="en-US"/>
          </a:p>
        </p:txBody>
      </p:sp>
    </p:spTree>
    <p:extLst>
      <p:ext uri="{BB962C8B-B14F-4D97-AF65-F5344CB8AC3E}">
        <p14:creationId xmlns:p14="http://schemas.microsoft.com/office/powerpoint/2010/main" val="39415270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43B41-2630-642A-DDEA-6D3530151957}"/>
              </a:ext>
            </a:extLst>
          </p:cNvPr>
          <p:cNvSpPr>
            <a:spLocks noGrp="1"/>
          </p:cNvSpPr>
          <p:nvPr>
            <p:ph type="title"/>
          </p:nvPr>
        </p:nvSpPr>
        <p:spPr>
          <a:xfrm>
            <a:off x="838200" y="282829"/>
            <a:ext cx="10515600" cy="704723"/>
          </a:xfrm>
        </p:spPr>
        <p:txBody>
          <a:bodyPr/>
          <a:lstStyle/>
          <a:p>
            <a:pPr algn="ctr"/>
            <a:r>
              <a:rPr lang="en-US"/>
              <a:t>Vocabulary List</a:t>
            </a:r>
          </a:p>
        </p:txBody>
      </p:sp>
      <p:sp>
        <p:nvSpPr>
          <p:cNvPr id="3" name="Content Placeholder 2">
            <a:extLst>
              <a:ext uri="{FF2B5EF4-FFF2-40B4-BE49-F238E27FC236}">
                <a16:creationId xmlns:a16="http://schemas.microsoft.com/office/drawing/2014/main" id="{99039FAB-4A02-4137-BADF-FE7929CE60FE}"/>
              </a:ext>
            </a:extLst>
          </p:cNvPr>
          <p:cNvSpPr>
            <a:spLocks noGrp="1"/>
          </p:cNvSpPr>
          <p:nvPr>
            <p:ph idx="1"/>
          </p:nvPr>
        </p:nvSpPr>
        <p:spPr>
          <a:xfrm>
            <a:off x="548640" y="1086522"/>
            <a:ext cx="11420856" cy="5572742"/>
          </a:xfrm>
        </p:spPr>
        <p:txBody>
          <a:bodyPr vert="horz" lIns="91440" tIns="45720" rIns="91440" bIns="45720" rtlCol="0" anchor="t">
            <a:noAutofit/>
          </a:bodyPr>
          <a:lstStyle/>
          <a:p>
            <a:r>
              <a:rPr lang="en-US" sz="2400" dirty="0"/>
              <a:t>Sexual Harassment: </a:t>
            </a:r>
            <a:r>
              <a:rPr lang="en-US" sz="2400" b="0" dirty="0"/>
              <a:t>Unwelcomed sexual advancements, sexual favors or verbal or physical conduct that unreasonably interferes with job performance</a:t>
            </a:r>
            <a:endParaRPr lang="en-US" sz="2400" dirty="0">
              <a:ea typeface="Calibri"/>
              <a:cs typeface="Calibri"/>
            </a:endParaRPr>
          </a:p>
          <a:p>
            <a:pPr>
              <a:spcBef>
                <a:spcPts val="0"/>
              </a:spcBef>
            </a:pPr>
            <a:r>
              <a:rPr lang="en-US" sz="2400" dirty="0"/>
              <a:t> </a:t>
            </a:r>
            <a:endParaRPr lang="en-US" sz="800">
              <a:ea typeface="Calibri"/>
              <a:cs typeface="Calibri"/>
            </a:endParaRPr>
          </a:p>
          <a:p>
            <a:r>
              <a:rPr lang="en-US" sz="2400" dirty="0"/>
              <a:t>Slander: </a:t>
            </a:r>
            <a:r>
              <a:rPr lang="en-US" sz="2400" b="0" dirty="0"/>
              <a:t>Verbally making false statements about another person</a:t>
            </a:r>
            <a:endParaRPr lang="en-US" sz="2400" b="0">
              <a:ea typeface="Calibri"/>
              <a:cs typeface="Calibri"/>
            </a:endParaRPr>
          </a:p>
          <a:p>
            <a:pPr>
              <a:spcBef>
                <a:spcPts val="0"/>
              </a:spcBef>
            </a:pPr>
            <a:endParaRPr lang="en-US" sz="2400" dirty="0">
              <a:ea typeface="Calibri"/>
              <a:cs typeface="Calibri"/>
            </a:endParaRPr>
          </a:p>
          <a:p>
            <a:r>
              <a:rPr lang="en-US" sz="2400" dirty="0"/>
              <a:t>Standards: </a:t>
            </a:r>
            <a:r>
              <a:rPr lang="en-US" sz="2400" b="0" dirty="0"/>
              <a:t>accepted levels of quality or rules that guide how something should be done. They help ensure consistency and meet expected requirements.</a:t>
            </a:r>
            <a:endParaRPr lang="en-US" sz="2400" b="0">
              <a:ea typeface="Calibri"/>
              <a:cs typeface="Calibri"/>
            </a:endParaRPr>
          </a:p>
          <a:p>
            <a:pPr>
              <a:spcBef>
                <a:spcPts val="0"/>
              </a:spcBef>
            </a:pPr>
            <a:endParaRPr lang="en-US" sz="2400" dirty="0">
              <a:ea typeface="Calibri"/>
              <a:cs typeface="Calibri"/>
            </a:endParaRPr>
          </a:p>
          <a:p>
            <a:r>
              <a:rPr lang="en-US" sz="2400" dirty="0"/>
              <a:t>Standards of Care: </a:t>
            </a:r>
            <a:r>
              <a:rPr lang="en-US" sz="2400" b="0" dirty="0"/>
              <a:t>the level of caution and competence expected from a healthcare professional, reflecting what a reasonable person would do in similar circumstances</a:t>
            </a:r>
            <a:endParaRPr lang="en-US" sz="2400" b="0" dirty="0">
              <a:ea typeface="Calibri"/>
              <a:cs typeface="Calibri"/>
            </a:endParaRPr>
          </a:p>
          <a:p>
            <a:pPr>
              <a:spcBef>
                <a:spcPts val="0"/>
              </a:spcBef>
            </a:pPr>
            <a:r>
              <a:rPr lang="en-US" sz="2400" dirty="0"/>
              <a:t> </a:t>
            </a:r>
            <a:endParaRPr lang="en-US" sz="800">
              <a:ea typeface="Calibri"/>
              <a:cs typeface="Calibri"/>
            </a:endParaRPr>
          </a:p>
          <a:p>
            <a:r>
              <a:rPr lang="en-US" sz="2400" dirty="0"/>
              <a:t>Sue: </a:t>
            </a:r>
            <a:r>
              <a:rPr lang="en-US" sz="2400" b="0" dirty="0"/>
              <a:t>To bring legal action against someone</a:t>
            </a:r>
            <a:endParaRPr lang="en-US" sz="2400" b="0">
              <a:ea typeface="Calibri"/>
              <a:cs typeface="Calibri"/>
            </a:endParaRPr>
          </a:p>
          <a:p>
            <a:pPr>
              <a:spcBef>
                <a:spcPts val="0"/>
              </a:spcBef>
            </a:pPr>
            <a:r>
              <a:rPr lang="en-US" sz="2400" dirty="0"/>
              <a:t> </a:t>
            </a:r>
            <a:endParaRPr lang="en-US" sz="800">
              <a:ea typeface="Calibri"/>
              <a:cs typeface="Calibri"/>
            </a:endParaRPr>
          </a:p>
          <a:p>
            <a:r>
              <a:rPr lang="en-US" sz="2400" dirty="0"/>
              <a:t>Wrongful Discharge: </a:t>
            </a:r>
            <a:r>
              <a:rPr lang="en-US" sz="2400" b="0" dirty="0"/>
              <a:t>Illegal termination of an employee from their job</a:t>
            </a:r>
            <a:endParaRPr lang="en-US" sz="2400" b="0">
              <a:ea typeface="Calibri"/>
              <a:cs typeface="Calibri"/>
            </a:endParaRPr>
          </a:p>
          <a:p>
            <a:endParaRPr lang="en-US" sz="2400" b="0" dirty="0">
              <a:ea typeface="Calibri"/>
              <a:cs typeface="Calibri"/>
            </a:endParaRPr>
          </a:p>
          <a:p>
            <a:endParaRPr lang="en-US" sz="3500"/>
          </a:p>
          <a:p>
            <a:endParaRPr lang="en-US"/>
          </a:p>
        </p:txBody>
      </p:sp>
    </p:spTree>
    <p:extLst>
      <p:ext uri="{BB962C8B-B14F-4D97-AF65-F5344CB8AC3E}">
        <p14:creationId xmlns:p14="http://schemas.microsoft.com/office/powerpoint/2010/main" val="427519278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Minnesota State">
  <a:themeElements>
    <a:clrScheme name="Custom 9">
      <a:dk1>
        <a:srgbClr val="003C66"/>
      </a:dk1>
      <a:lt1>
        <a:srgbClr val="FFFFFF"/>
      </a:lt1>
      <a:dk2>
        <a:srgbClr val="003C66"/>
      </a:dk2>
      <a:lt2>
        <a:srgbClr val="FFFFFF"/>
      </a:lt2>
      <a:accent1>
        <a:srgbClr val="139445"/>
      </a:accent1>
      <a:accent2>
        <a:srgbClr val="DB7C1B"/>
      </a:accent2>
      <a:accent3>
        <a:srgbClr val="0095DA"/>
      </a:accent3>
      <a:accent4>
        <a:srgbClr val="73CEE4"/>
      </a:accent4>
      <a:accent5>
        <a:srgbClr val="62BB46"/>
      </a:accent5>
      <a:accent6>
        <a:srgbClr val="D3E27E"/>
      </a:accent6>
      <a:hlink>
        <a:srgbClr val="0095DA"/>
      </a:hlink>
      <a:folHlink>
        <a:srgbClr val="9D9FA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plate_powerpoint_widescreen_nopage.potx" id="{E0EB34E8-A9E3-4D6E-B10C-1C3A4C7BD91A}" vid="{56CFDCC7-D972-460F-847E-2CAFB4B57EF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6328DD493FF1D4AAA2FC9A9FFD63FE9" ma:contentTypeVersion="4" ma:contentTypeDescription="Create a new document." ma:contentTypeScope="" ma:versionID="d72c715248681ec0a512f24c16847bdc">
  <xsd:schema xmlns:xsd="http://www.w3.org/2001/XMLSchema" xmlns:xs="http://www.w3.org/2001/XMLSchema" xmlns:p="http://schemas.microsoft.com/office/2006/metadata/properties" xmlns:ns2="dc3d156c-34c4-4b76-9333-ce7f9bb74b4b" targetNamespace="http://schemas.microsoft.com/office/2006/metadata/properties" ma:root="true" ma:fieldsID="4da123780f6309968929ede096685b2d" ns2:_="">
    <xsd:import namespace="dc3d156c-34c4-4b76-9333-ce7f9bb74b4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3d156c-34c4-4b76-9333-ce7f9bb74b4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595BDF7-E902-46EB-A53A-F6350354CF3F}">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054C5E01-6083-4944-B4AC-34ED03513C63}">
  <ds:schemaRefs>
    <ds:schemaRef ds:uri="dc3d156c-34c4-4b76-9333-ce7f9bb74b4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A3CE574-512F-4B9B-9D3A-1D8F42A08A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5817</Words>
  <Application>Microsoft Office PowerPoint</Application>
  <PresentationFormat>Widescreen</PresentationFormat>
  <Paragraphs>656</Paragraphs>
  <Slides>76</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76</vt:i4>
      </vt:variant>
    </vt:vector>
  </HeadingPairs>
  <TitlesOfParts>
    <vt:vector size="84" baseType="lpstr">
      <vt:lpstr>Aptos</vt:lpstr>
      <vt:lpstr>Arial</vt:lpstr>
      <vt:lpstr>Arial,Sans-Serif</vt:lpstr>
      <vt:lpstr>Calibri</vt:lpstr>
      <vt:lpstr>Comic Sans MS</vt:lpstr>
      <vt:lpstr>Courier New</vt:lpstr>
      <vt:lpstr>Wingdings</vt:lpstr>
      <vt:lpstr>Minnesota State</vt:lpstr>
      <vt:lpstr>Healthcare Core Curriculum</vt:lpstr>
      <vt:lpstr>Note to Instructors</vt:lpstr>
      <vt:lpstr>Vocabulary List </vt:lpstr>
      <vt:lpstr>Vocabulary List</vt:lpstr>
      <vt:lpstr>Vocabulary List</vt:lpstr>
      <vt:lpstr>Vocabulary List</vt:lpstr>
      <vt:lpstr>Vocabulary List</vt:lpstr>
      <vt:lpstr>Vocabulary List</vt:lpstr>
      <vt:lpstr>Vocabulary List</vt:lpstr>
      <vt:lpstr>Vocabulary List</vt:lpstr>
      <vt:lpstr>Vocabulary List</vt:lpstr>
      <vt:lpstr>Vocabulary List</vt:lpstr>
      <vt:lpstr>Vocabulary List</vt:lpstr>
      <vt:lpstr>Competency 1</vt:lpstr>
      <vt:lpstr>Common Legal Terms </vt:lpstr>
      <vt:lpstr>Laws in Healthcare</vt:lpstr>
      <vt:lpstr>Federal Laws in Healthcare</vt:lpstr>
      <vt:lpstr>Federal Laws in Healthcare  </vt:lpstr>
      <vt:lpstr>Federal Laws in Healthcare     </vt:lpstr>
      <vt:lpstr>Federal Laws in Healthcare</vt:lpstr>
      <vt:lpstr>Federal Laws in Healthcare</vt:lpstr>
      <vt:lpstr>Federal Laws in Healthcare   </vt:lpstr>
      <vt:lpstr>Federal Laws in Healthcare   </vt:lpstr>
      <vt:lpstr>State Laws</vt:lpstr>
      <vt:lpstr>State Laws </vt:lpstr>
      <vt:lpstr>Advanced Directives</vt:lpstr>
      <vt:lpstr>Advanced Directives</vt:lpstr>
      <vt:lpstr>Advanced Directives</vt:lpstr>
      <vt:lpstr>More Information</vt:lpstr>
      <vt:lpstr>Certification, Registration, Licensure</vt:lpstr>
      <vt:lpstr>Competency 2</vt:lpstr>
      <vt:lpstr>Abuse</vt:lpstr>
      <vt:lpstr>Conditions that Increase the Risk of Abuse</vt:lpstr>
      <vt:lpstr>Types of Abuse</vt:lpstr>
      <vt:lpstr>Types of Abuse</vt:lpstr>
      <vt:lpstr>Neglect</vt:lpstr>
      <vt:lpstr>Exploitation </vt:lpstr>
      <vt:lpstr>Populations at Risk for Abuse</vt:lpstr>
      <vt:lpstr>Laws Protecting Vulnerable People </vt:lpstr>
      <vt:lpstr>Laws Protecting Vulnerable People </vt:lpstr>
      <vt:lpstr>Legal Responsibility of Healthcare Worker to Report Abuse</vt:lpstr>
      <vt:lpstr>Facility Responsibility    </vt:lpstr>
      <vt:lpstr>Signs of Abuse in Vulnerable Adults</vt:lpstr>
      <vt:lpstr>Potential Videos</vt:lpstr>
      <vt:lpstr>Competency 3</vt:lpstr>
      <vt:lpstr>Client Rights</vt:lpstr>
      <vt:lpstr>Rights of Patients </vt:lpstr>
      <vt:lpstr>How to Promote Client Rights </vt:lpstr>
      <vt:lpstr>Reporting a Violation of Rights</vt:lpstr>
      <vt:lpstr>Competency 4</vt:lpstr>
      <vt:lpstr>Employee and Facility Liability When Delivering Care </vt:lpstr>
      <vt:lpstr>Policies &amp; Procedures </vt:lpstr>
      <vt:lpstr>Policies &amp; Procedures Protect the Worker &amp; Client From Harm</vt:lpstr>
      <vt:lpstr>Competency 5</vt:lpstr>
      <vt:lpstr>CONFIDENTIALITY</vt:lpstr>
      <vt:lpstr> Confidentiality</vt:lpstr>
      <vt:lpstr>Libel and Slander</vt:lpstr>
      <vt:lpstr>Competency 6</vt:lpstr>
      <vt:lpstr>Sexual Harassment </vt:lpstr>
      <vt:lpstr>Sexual Harassment</vt:lpstr>
      <vt:lpstr>Wrongful Discharge</vt:lpstr>
      <vt:lpstr>Malpractice</vt:lpstr>
      <vt:lpstr>Competency 7</vt:lpstr>
      <vt:lpstr>Legal Issues in Documentation </vt:lpstr>
      <vt:lpstr>Informed Consent</vt:lpstr>
      <vt:lpstr>Advanced Directives</vt:lpstr>
      <vt:lpstr>Competency 8</vt:lpstr>
      <vt:lpstr>Social Media Devices and Platforms</vt:lpstr>
      <vt:lpstr>Unacceptable Use of Social Media </vt:lpstr>
      <vt:lpstr>Result of inappropriate use of social media </vt:lpstr>
      <vt:lpstr>Social Media Professionalism</vt:lpstr>
      <vt:lpstr>Competency 9</vt:lpstr>
      <vt:lpstr>The Problem-Solving Process</vt:lpstr>
      <vt:lpstr>Problem  Solving Applied to Legal Cases</vt:lpstr>
      <vt:lpstr>Problem Solving Applied to Legal Issues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Andersen Sibley, Diane M</dc:creator>
  <cp:lastModifiedBy>Andersen Sibley, Diane M</cp:lastModifiedBy>
  <cp:revision>295</cp:revision>
  <dcterms:created xsi:type="dcterms:W3CDTF">2024-08-05T14:04:58Z</dcterms:created>
  <dcterms:modified xsi:type="dcterms:W3CDTF">2025-07-08T20:35:33Z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0x01010096328DD493FF1D4AAA2FC9A9FFD63FE9</vt:lpwstr>
  </property>
</Properties>
</file>